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sldIdLst>
    <p:sldId id="256" r:id="rId5"/>
    <p:sldId id="258" r:id="rId6"/>
    <p:sldId id="259" r:id="rId7"/>
    <p:sldId id="268" r:id="rId8"/>
    <p:sldId id="270" r:id="rId9"/>
    <p:sldId id="260" r:id="rId10"/>
    <p:sldId id="261" r:id="rId11"/>
    <p:sldId id="266" r:id="rId12"/>
    <p:sldId id="262" r:id="rId13"/>
    <p:sldId id="269" r:id="rId14"/>
    <p:sldId id="265" r:id="rId15"/>
  </p:sldIdLst>
  <p:sldSz cx="12192000" cy="6858000"/>
  <p:notesSz cx="6858000" cy="9144000"/>
  <p:embeddedFontLst>
    <p:embeddedFont>
      <p:font typeface="Poppins" panose="00000500000000000000" pitchFamily="2" charset="0"/>
      <p:regular r:id="rId16"/>
      <p:bold r:id="rId17"/>
      <p:italic r:id="rId18"/>
      <p:boldItalic r:id="rId19"/>
    </p:embeddedFont>
    <p:embeddedFont>
      <p:font typeface="Poppins Light" panose="00000400000000000000" pitchFamily="2" charset="0"/>
      <p:regular r:id="rId20"/>
      <p:italic r:id="rId21"/>
    </p:embeddedFont>
    <p:embeddedFont>
      <p:font typeface="Poppins Medium" panose="00000600000000000000" pitchFamily="2" charset="0"/>
      <p:regular r:id="rId22"/>
      <p: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71C8"/>
    <a:srgbClr val="004A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16B68E-851F-45D6-87B1-CC50F4D68B98}" v="1" dt="2025-04-28T06:52:00.8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72" autoAdjust="0"/>
    <p:restoredTop sz="94660"/>
  </p:normalViewPr>
  <p:slideViewPr>
    <p:cSldViewPr snapToGrid="0">
      <p:cViewPr varScale="1">
        <p:scale>
          <a:sx n="79" d="100"/>
          <a:sy n="79" d="100"/>
        </p:scale>
        <p:origin x="53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6.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8.fntdata"/><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7.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áš Maxa" userId="e07432de-3004-45fd-a297-789553205db6" providerId="ADAL" clId="{7416B68E-851F-45D6-87B1-CC50F4D68B98}"/>
    <pc:docChg chg="undo custSel addSld modSld">
      <pc:chgData name="Tomáš Maxa" userId="e07432de-3004-45fd-a297-789553205db6" providerId="ADAL" clId="{7416B68E-851F-45D6-87B1-CC50F4D68B98}" dt="2025-04-28T06:58:36.738" v="361" actId="20577"/>
      <pc:docMkLst>
        <pc:docMk/>
      </pc:docMkLst>
      <pc:sldChg chg="modSp mod">
        <pc:chgData name="Tomáš Maxa" userId="e07432de-3004-45fd-a297-789553205db6" providerId="ADAL" clId="{7416B68E-851F-45D6-87B1-CC50F4D68B98}" dt="2025-04-25T10:57:26.173" v="0" actId="20577"/>
        <pc:sldMkLst>
          <pc:docMk/>
          <pc:sldMk cId="1718118022" sldId="258"/>
        </pc:sldMkLst>
        <pc:spChg chg="mod">
          <ac:chgData name="Tomáš Maxa" userId="e07432de-3004-45fd-a297-789553205db6" providerId="ADAL" clId="{7416B68E-851F-45D6-87B1-CC50F4D68B98}" dt="2025-04-25T10:57:26.173" v="0" actId="20577"/>
          <ac:spMkLst>
            <pc:docMk/>
            <pc:sldMk cId="1718118022" sldId="258"/>
            <ac:spMk id="8" creationId="{06CB23C4-F5BC-B272-281B-BDD9A01CD144}"/>
          </ac:spMkLst>
        </pc:spChg>
      </pc:sldChg>
      <pc:sldChg chg="modSp mod">
        <pc:chgData name="Tomáš Maxa" userId="e07432de-3004-45fd-a297-789553205db6" providerId="ADAL" clId="{7416B68E-851F-45D6-87B1-CC50F4D68B98}" dt="2025-04-28T06:58:36.738" v="361" actId="20577"/>
        <pc:sldMkLst>
          <pc:docMk/>
          <pc:sldMk cId="721574218" sldId="260"/>
        </pc:sldMkLst>
        <pc:spChg chg="mod">
          <ac:chgData name="Tomáš Maxa" userId="e07432de-3004-45fd-a297-789553205db6" providerId="ADAL" clId="{7416B68E-851F-45D6-87B1-CC50F4D68B98}" dt="2025-04-28T06:58:36.738" v="361" actId="20577"/>
          <ac:spMkLst>
            <pc:docMk/>
            <pc:sldMk cId="721574218" sldId="260"/>
            <ac:spMk id="8" creationId="{1FA6B0D2-A12C-4C30-74DA-29272BC572CC}"/>
          </ac:spMkLst>
        </pc:spChg>
      </pc:sldChg>
      <pc:sldChg chg="modSp mod">
        <pc:chgData name="Tomáš Maxa" userId="e07432de-3004-45fd-a297-789553205db6" providerId="ADAL" clId="{7416B68E-851F-45D6-87B1-CC50F4D68B98}" dt="2025-04-28T06:57:25.824" v="320" actId="113"/>
        <pc:sldMkLst>
          <pc:docMk/>
          <pc:sldMk cId="1431407855" sldId="268"/>
        </pc:sldMkLst>
        <pc:spChg chg="mod">
          <ac:chgData name="Tomáš Maxa" userId="e07432de-3004-45fd-a297-789553205db6" providerId="ADAL" clId="{7416B68E-851F-45D6-87B1-CC50F4D68B98}" dt="2025-04-28T06:57:25.824" v="320" actId="113"/>
          <ac:spMkLst>
            <pc:docMk/>
            <pc:sldMk cId="1431407855" sldId="268"/>
            <ac:spMk id="8" creationId="{48A738A9-647D-A064-0C48-728C8FE05707}"/>
          </ac:spMkLst>
        </pc:spChg>
      </pc:sldChg>
      <pc:sldChg chg="modSp add mod">
        <pc:chgData name="Tomáš Maxa" userId="e07432de-3004-45fd-a297-789553205db6" providerId="ADAL" clId="{7416B68E-851F-45D6-87B1-CC50F4D68B98}" dt="2025-04-28T06:52:06.215" v="116" actId="6549"/>
        <pc:sldMkLst>
          <pc:docMk/>
          <pc:sldMk cId="4051914" sldId="270"/>
        </pc:sldMkLst>
        <pc:spChg chg="mod">
          <ac:chgData name="Tomáš Maxa" userId="e07432de-3004-45fd-a297-789553205db6" providerId="ADAL" clId="{7416B68E-851F-45D6-87B1-CC50F4D68B98}" dt="2025-04-28T06:52:06.215" v="116" actId="6549"/>
          <ac:spMkLst>
            <pc:docMk/>
            <pc:sldMk cId="4051914" sldId="270"/>
            <ac:spMk id="8" creationId="{D7698AA6-F9A3-BAEC-C63C-F7B0628ED9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69AD1-AEA6-F7E9-2496-4C7B602DBF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0D3EC0-FFBE-76E2-B724-D6C930064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155125-575A-597C-4478-9FA27ED4A9AD}"/>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5" name="Footer Placeholder 4">
            <a:extLst>
              <a:ext uri="{FF2B5EF4-FFF2-40B4-BE49-F238E27FC236}">
                <a16:creationId xmlns:a16="http://schemas.microsoft.com/office/drawing/2014/main" id="{8E2D3155-EEDC-EDAB-B32D-2FCA0F482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EF3533-78DE-C7E8-E684-E49E290ABF4E}"/>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3690665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7C08B-5F6F-11F7-C78A-4C1499EE9C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57EE7B-CCBB-39A5-6696-540BA60E9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1435B-48FE-2F29-F13E-6E5110EF8588}"/>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5" name="Footer Placeholder 4">
            <a:extLst>
              <a:ext uri="{FF2B5EF4-FFF2-40B4-BE49-F238E27FC236}">
                <a16:creationId xmlns:a16="http://schemas.microsoft.com/office/drawing/2014/main" id="{2837AF1F-22A8-465B-BB1D-2E70AD88B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95824-D79D-B537-8D15-83DF9D572AE0}"/>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32556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865466-788E-EB2C-CEB8-F7847B916D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8AFC9E-443A-93E9-DFCB-3D974ACD09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E53501-87C3-0775-1EC2-25E6D133D8F4}"/>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5" name="Footer Placeholder 4">
            <a:extLst>
              <a:ext uri="{FF2B5EF4-FFF2-40B4-BE49-F238E27FC236}">
                <a16:creationId xmlns:a16="http://schemas.microsoft.com/office/drawing/2014/main" id="{AAFF1EFE-1FF5-ECBE-C510-CE1A7CFE91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FAD086-4E18-F5CA-77EA-C03F7D93847C}"/>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3363586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BFB4-12B2-E4F3-654E-33C3824A74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DEAE17-2CAF-B0B8-5B9A-3D00AE1B51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3AE99-A1EF-DFBE-8342-71174AE11C51}"/>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5" name="Footer Placeholder 4">
            <a:extLst>
              <a:ext uri="{FF2B5EF4-FFF2-40B4-BE49-F238E27FC236}">
                <a16:creationId xmlns:a16="http://schemas.microsoft.com/office/drawing/2014/main" id="{3F2705E9-7EDF-F3CD-F421-0EC13D44D5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9002A-307A-CB42-6E3E-3404BE28B6D8}"/>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41494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B69F6-DEA8-475B-B136-03FA8CF59E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3451C5-4642-7366-FCB3-E3E870321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A1F271-063C-BCEF-DEA4-2486E56B585B}"/>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5" name="Footer Placeholder 4">
            <a:extLst>
              <a:ext uri="{FF2B5EF4-FFF2-40B4-BE49-F238E27FC236}">
                <a16:creationId xmlns:a16="http://schemas.microsoft.com/office/drawing/2014/main" id="{50516DD9-5DB6-CBD8-A01C-FD2718E87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E0021-DC21-8A09-CDD1-E29A8AEF33CE}"/>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2341341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915F8-302D-F7BD-4D91-06E52E5FB4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0BBA69-0B28-799D-928C-8DA445167B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84AFD1-3D57-A0DF-283E-5374533493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4FFA96-89A8-A3CE-D4C3-3CC25BA4D001}"/>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6" name="Footer Placeholder 5">
            <a:extLst>
              <a:ext uri="{FF2B5EF4-FFF2-40B4-BE49-F238E27FC236}">
                <a16:creationId xmlns:a16="http://schemas.microsoft.com/office/drawing/2014/main" id="{8E09C716-5302-398E-E647-178951C5BC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214DF8-41A1-4C71-DC97-8707F482FD97}"/>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412892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8E7EF-19A9-44D1-AA38-3F73407A4B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DA6AC0-7843-919D-4E00-75C510551B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751E6A-35C8-6C3B-D737-0F36A6C723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C85852-D582-38B3-B6BC-A86EA2CC20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6D7551-9430-F8D3-11A6-267D026CE9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B618DD-D8FA-A00F-9A26-9239F2326F17}"/>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8" name="Footer Placeholder 7">
            <a:extLst>
              <a:ext uri="{FF2B5EF4-FFF2-40B4-BE49-F238E27FC236}">
                <a16:creationId xmlns:a16="http://schemas.microsoft.com/office/drawing/2014/main" id="{637AEBFB-511E-1BB2-7BB1-7AAD9B66D2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D6484A-D0F2-59FC-6596-8565EC9986FB}"/>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15433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B5BB7-2891-5F46-A9B2-515E9ADB22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4F1F42-DECD-9E4C-D020-562DCC0523D9}"/>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4" name="Footer Placeholder 3">
            <a:extLst>
              <a:ext uri="{FF2B5EF4-FFF2-40B4-BE49-F238E27FC236}">
                <a16:creationId xmlns:a16="http://schemas.microsoft.com/office/drawing/2014/main" id="{A8717175-8BEA-80EC-1652-52BE79B242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B27577-2988-33E4-D3B7-BE5365AFA9C7}"/>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2652454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5C810-F680-FADD-15B5-8CC4CC00FA6A}"/>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3" name="Footer Placeholder 2">
            <a:extLst>
              <a:ext uri="{FF2B5EF4-FFF2-40B4-BE49-F238E27FC236}">
                <a16:creationId xmlns:a16="http://schemas.microsoft.com/office/drawing/2014/main" id="{09930F64-54CC-E785-DF42-45919CF5A7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38DEF0-FC83-C56C-9B8D-68E2CFA87658}"/>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316292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29B5-9CA9-94A9-830D-4773E75887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70BD9E-2FAF-726A-8680-60EF04651A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64BC48-DFF8-197D-D959-69FF9C999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CBBC24-0B9C-1600-079B-9419015C84B0}"/>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6" name="Footer Placeholder 5">
            <a:extLst>
              <a:ext uri="{FF2B5EF4-FFF2-40B4-BE49-F238E27FC236}">
                <a16:creationId xmlns:a16="http://schemas.microsoft.com/office/drawing/2014/main" id="{75DB510E-B63E-5386-28DF-8D61ACA529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111001-8158-8CBF-3DE2-292CD598E854}"/>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411625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603BB-60F6-6C78-6C87-AF227051CB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54F2CC-91F1-DF39-BF75-B5A1EF523F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CC3898-D386-1A2A-535D-0685CAA8B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E5DAFD-1CB9-9674-6F79-D2E6E664E095}"/>
              </a:ext>
            </a:extLst>
          </p:cNvPr>
          <p:cNvSpPr>
            <a:spLocks noGrp="1"/>
          </p:cNvSpPr>
          <p:nvPr>
            <p:ph type="dt" sz="half" idx="10"/>
          </p:nvPr>
        </p:nvSpPr>
        <p:spPr/>
        <p:txBody>
          <a:bodyPr/>
          <a:lstStyle/>
          <a:p>
            <a:fld id="{CDF9D863-8614-4CA4-8995-1DD54508E7CF}" type="datetimeFigureOut">
              <a:rPr lang="en-US" smtClean="0"/>
              <a:t>4/28/2025</a:t>
            </a:fld>
            <a:endParaRPr lang="en-US"/>
          </a:p>
        </p:txBody>
      </p:sp>
      <p:sp>
        <p:nvSpPr>
          <p:cNvPr id="6" name="Footer Placeholder 5">
            <a:extLst>
              <a:ext uri="{FF2B5EF4-FFF2-40B4-BE49-F238E27FC236}">
                <a16:creationId xmlns:a16="http://schemas.microsoft.com/office/drawing/2014/main" id="{A7F7CCB5-36D1-398E-0A7B-E808E73D1F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EE2A7-FB3C-AEA0-61D0-B905597275C1}"/>
              </a:ext>
            </a:extLst>
          </p:cNvPr>
          <p:cNvSpPr>
            <a:spLocks noGrp="1"/>
          </p:cNvSpPr>
          <p:nvPr>
            <p:ph type="sldNum" sz="quarter" idx="12"/>
          </p:nvPr>
        </p:nvSpPr>
        <p:spPr/>
        <p:txBody>
          <a:bodyPr/>
          <a:lstStyle/>
          <a:p>
            <a:fld id="{DE5A741F-DAE5-47B9-A3B0-3723F9AB407A}" type="slidenum">
              <a:rPr lang="en-US" smtClean="0"/>
              <a:t>‹#›</a:t>
            </a:fld>
            <a:endParaRPr lang="en-US"/>
          </a:p>
        </p:txBody>
      </p:sp>
    </p:spTree>
    <p:extLst>
      <p:ext uri="{BB962C8B-B14F-4D97-AF65-F5344CB8AC3E}">
        <p14:creationId xmlns:p14="http://schemas.microsoft.com/office/powerpoint/2010/main" val="397030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80C5D4-C80F-940A-A58E-8E46130EA4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68A6BE-D8DF-17BA-3146-169887418B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86A9E2-8680-581A-D02A-C007382D10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F9D863-8614-4CA4-8995-1DD54508E7CF}" type="datetimeFigureOut">
              <a:rPr lang="en-US" smtClean="0"/>
              <a:t>4/28/2025</a:t>
            </a:fld>
            <a:endParaRPr lang="en-US"/>
          </a:p>
        </p:txBody>
      </p:sp>
      <p:sp>
        <p:nvSpPr>
          <p:cNvPr id="5" name="Footer Placeholder 4">
            <a:extLst>
              <a:ext uri="{FF2B5EF4-FFF2-40B4-BE49-F238E27FC236}">
                <a16:creationId xmlns:a16="http://schemas.microsoft.com/office/drawing/2014/main" id="{CC179390-FCC9-31EF-0F28-B87E4CC988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E0571D-5BD0-06EA-B903-EA9B3ED489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5A741F-DAE5-47B9-A3B0-3723F9AB407A}" type="slidenum">
              <a:rPr lang="en-US" smtClean="0"/>
              <a:t>‹#›</a:t>
            </a:fld>
            <a:endParaRPr lang="en-US"/>
          </a:p>
        </p:txBody>
      </p:sp>
    </p:spTree>
    <p:extLst>
      <p:ext uri="{BB962C8B-B14F-4D97-AF65-F5344CB8AC3E}">
        <p14:creationId xmlns:p14="http://schemas.microsoft.com/office/powerpoint/2010/main" val="3342173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hyperlink" Target="https://theipna.org/wp-content/uploads/2025/04/IPNA-2029_Application-form-Requirements_RS.docx"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office@theipna.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5F97C73-243F-BF43-731F-EFEC71F177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728" y="5792697"/>
            <a:ext cx="4421031" cy="521838"/>
          </a:xfrm>
          <a:prstGeom prst="rect">
            <a:avLst/>
          </a:prstGeom>
        </p:spPr>
      </p:pic>
      <p:sp>
        <p:nvSpPr>
          <p:cNvPr id="11" name="TextBox 10">
            <a:extLst>
              <a:ext uri="{FF2B5EF4-FFF2-40B4-BE49-F238E27FC236}">
                <a16:creationId xmlns:a16="http://schemas.microsoft.com/office/drawing/2014/main" id="{DE73BD4C-4F00-9458-7F51-8D3B91132E21}"/>
              </a:ext>
            </a:extLst>
          </p:cNvPr>
          <p:cNvSpPr txBox="1"/>
          <p:nvPr/>
        </p:nvSpPr>
        <p:spPr>
          <a:xfrm rot="10800000" flipV="1">
            <a:off x="1129084" y="1890245"/>
            <a:ext cx="9144001" cy="584775"/>
          </a:xfrm>
          <a:prstGeom prst="rect">
            <a:avLst/>
          </a:prstGeom>
          <a:noFill/>
        </p:spPr>
        <p:txBody>
          <a:bodyPr wrap="square" rtlCol="0">
            <a:spAutoFit/>
          </a:bodyPr>
          <a:lstStyle/>
          <a:p>
            <a:r>
              <a:rPr lang="cs-CZ" sz="3200" dirty="0">
                <a:latin typeface="Poppins Medium" panose="00000600000000000000" pitchFamily="2" charset="-18"/>
                <a:cs typeface="Poppins Medium" panose="00000600000000000000" pitchFamily="2" charset="-18"/>
              </a:rPr>
              <a:t>          IPNA Congress </a:t>
            </a:r>
            <a:r>
              <a:rPr lang="cs-CZ" sz="3200" dirty="0" err="1">
                <a:latin typeface="Poppins Medium" panose="00000600000000000000" pitchFamily="2" charset="-18"/>
                <a:cs typeface="Poppins Medium" panose="00000600000000000000" pitchFamily="2" charset="-18"/>
              </a:rPr>
              <a:t>Bidding</a:t>
            </a:r>
            <a:r>
              <a:rPr lang="cs-CZ" sz="3200" dirty="0">
                <a:latin typeface="Poppins Medium" panose="00000600000000000000" pitchFamily="2" charset="-18"/>
                <a:cs typeface="Poppins Medium" panose="00000600000000000000" pitchFamily="2" charset="-18"/>
              </a:rPr>
              <a:t> </a:t>
            </a:r>
            <a:r>
              <a:rPr lang="cs-CZ" sz="3200" dirty="0" err="1">
                <a:latin typeface="Poppins Medium" panose="00000600000000000000" pitchFamily="2" charset="-18"/>
                <a:cs typeface="Poppins Medium" panose="00000600000000000000" pitchFamily="2" charset="-18"/>
              </a:rPr>
              <a:t>Guidelines</a:t>
            </a:r>
            <a:endParaRPr lang="en-US" sz="3200" dirty="0">
              <a:latin typeface="Poppins Medium" panose="00000600000000000000" pitchFamily="2" charset="-18"/>
              <a:cs typeface="Poppins Medium" panose="00000600000000000000" pitchFamily="2" charset="-18"/>
            </a:endParaRPr>
          </a:p>
        </p:txBody>
      </p:sp>
      <p:cxnSp>
        <p:nvCxnSpPr>
          <p:cNvPr id="15" name="Straight Connector 14">
            <a:extLst>
              <a:ext uri="{FF2B5EF4-FFF2-40B4-BE49-F238E27FC236}">
                <a16:creationId xmlns:a16="http://schemas.microsoft.com/office/drawing/2014/main" id="{1B4CB9DD-20C7-ADD9-1FF9-75D475D0B82B}"/>
              </a:ext>
            </a:extLst>
          </p:cNvPr>
          <p:cNvCxnSpPr>
            <a:cxnSpLocks/>
          </p:cNvCxnSpPr>
          <p:nvPr/>
        </p:nvCxnSpPr>
        <p:spPr>
          <a:xfrm>
            <a:off x="0" y="5339751"/>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FE0401F-891F-8083-5467-0164446E2C44}"/>
              </a:ext>
            </a:extLst>
          </p:cNvPr>
          <p:cNvCxnSpPr>
            <a:cxnSpLocks/>
          </p:cNvCxnSpPr>
          <p:nvPr/>
        </p:nvCxnSpPr>
        <p:spPr>
          <a:xfrm>
            <a:off x="5978106" y="5339751"/>
            <a:ext cx="0" cy="151824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5AE11C8-A4DD-09C2-DDDC-8270E617A659}"/>
              </a:ext>
            </a:extLst>
          </p:cNvPr>
          <p:cNvSpPr txBox="1"/>
          <p:nvPr/>
        </p:nvSpPr>
        <p:spPr>
          <a:xfrm>
            <a:off x="6295559" y="5577551"/>
            <a:ext cx="5742318" cy="369332"/>
          </a:xfrm>
          <a:prstGeom prst="rect">
            <a:avLst/>
          </a:prstGeom>
          <a:noFill/>
        </p:spPr>
        <p:txBody>
          <a:bodyPr wrap="square" rtlCol="0">
            <a:spAutoFit/>
          </a:bodyPr>
          <a:lstStyle/>
          <a:p>
            <a:pPr algn="l"/>
            <a:r>
              <a:rPr lang="en-US" b="0" i="0" dirty="0">
                <a:solidFill>
                  <a:srgbClr val="004AB8"/>
                </a:solidFill>
                <a:effectLst/>
                <a:latin typeface="Poppins" panose="00000500000000000000" pitchFamily="2" charset="-18"/>
                <a:cs typeface="Poppins" panose="00000500000000000000" pitchFamily="2" charset="-18"/>
              </a:rPr>
              <a:t>Optimal care for all children with kidney disease</a:t>
            </a:r>
          </a:p>
        </p:txBody>
      </p:sp>
      <p:cxnSp>
        <p:nvCxnSpPr>
          <p:cNvPr id="22" name="Straight Connector 21">
            <a:extLst>
              <a:ext uri="{FF2B5EF4-FFF2-40B4-BE49-F238E27FC236}">
                <a16:creationId xmlns:a16="http://schemas.microsoft.com/office/drawing/2014/main" id="{FD442926-02A5-7C9B-F5AA-23F6A58AF853}"/>
              </a:ext>
            </a:extLst>
          </p:cNvPr>
          <p:cNvCxnSpPr>
            <a:cxnSpLocks/>
          </p:cNvCxnSpPr>
          <p:nvPr/>
        </p:nvCxnSpPr>
        <p:spPr>
          <a:xfrm>
            <a:off x="5978106" y="6149823"/>
            <a:ext cx="621389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5" name="Picture 24" descr="A blue circle with a white letter f in it&#10;&#10;Description automatically generated">
            <a:extLst>
              <a:ext uri="{FF2B5EF4-FFF2-40B4-BE49-F238E27FC236}">
                <a16:creationId xmlns:a16="http://schemas.microsoft.com/office/drawing/2014/main" id="{E22F881E-C2EC-D5D1-1FA2-0BA4C4EC08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0064" y="6352764"/>
            <a:ext cx="299979" cy="299979"/>
          </a:xfrm>
          <a:prstGeom prst="rect">
            <a:avLst/>
          </a:prstGeom>
        </p:spPr>
      </p:pic>
      <p:sp>
        <p:nvSpPr>
          <p:cNvPr id="28" name="TextBox 27">
            <a:extLst>
              <a:ext uri="{FF2B5EF4-FFF2-40B4-BE49-F238E27FC236}">
                <a16:creationId xmlns:a16="http://schemas.microsoft.com/office/drawing/2014/main" id="{93528E9A-D070-9979-7D03-28D46E0E3971}"/>
              </a:ext>
            </a:extLst>
          </p:cNvPr>
          <p:cNvSpPr txBox="1"/>
          <p:nvPr/>
        </p:nvSpPr>
        <p:spPr>
          <a:xfrm>
            <a:off x="6730043" y="6314535"/>
            <a:ext cx="2383335" cy="301365"/>
          </a:xfrm>
          <a:prstGeom prst="rect">
            <a:avLst/>
          </a:prstGeom>
          <a:noFill/>
        </p:spPr>
        <p:txBody>
          <a:bodyPr wrap="square" rtlCol="0" anchor="ctr">
            <a:spAutoFit/>
          </a:bodyPr>
          <a:lstStyle/>
          <a:p>
            <a:pPr>
              <a:lnSpc>
                <a:spcPct val="150000"/>
              </a:lnSpc>
            </a:pPr>
            <a:r>
              <a:rPr lang="en-US" sz="1000" b="0" i="1" dirty="0">
                <a:solidFill>
                  <a:srgbClr val="333333"/>
                </a:solidFill>
                <a:effectLst/>
                <a:latin typeface="Poppins Light" panose="00000400000000000000" pitchFamily="2" charset="-18"/>
                <a:cs typeface="Poppins Light" panose="00000400000000000000" pitchFamily="2" charset="-18"/>
              </a:rPr>
              <a:t>facebook.com/</a:t>
            </a:r>
            <a:r>
              <a:rPr lang="en-US" sz="1000" b="0" i="1" dirty="0" err="1">
                <a:solidFill>
                  <a:srgbClr val="333333"/>
                </a:solidFill>
                <a:effectLst/>
                <a:latin typeface="Poppins Light" panose="00000400000000000000" pitchFamily="2" charset="-18"/>
                <a:cs typeface="Poppins Light" panose="00000400000000000000" pitchFamily="2" charset="-18"/>
              </a:rPr>
              <a:t>IPNA.PedNeph</a:t>
            </a:r>
            <a:endParaRPr lang="en-US" sz="1000" i="1" dirty="0">
              <a:latin typeface="Poppins Light" panose="00000400000000000000" pitchFamily="2" charset="-18"/>
              <a:cs typeface="Poppins Light" panose="00000400000000000000" pitchFamily="2" charset="-18"/>
            </a:endParaRPr>
          </a:p>
        </p:txBody>
      </p:sp>
      <p:sp>
        <p:nvSpPr>
          <p:cNvPr id="29" name="TextBox 28">
            <a:extLst>
              <a:ext uri="{FF2B5EF4-FFF2-40B4-BE49-F238E27FC236}">
                <a16:creationId xmlns:a16="http://schemas.microsoft.com/office/drawing/2014/main" id="{1F15F3D1-E863-43FC-CE48-E13D636B303D}"/>
              </a:ext>
            </a:extLst>
          </p:cNvPr>
          <p:cNvSpPr txBox="1"/>
          <p:nvPr/>
        </p:nvSpPr>
        <p:spPr>
          <a:xfrm>
            <a:off x="9578165" y="6214842"/>
            <a:ext cx="2383335" cy="532197"/>
          </a:xfrm>
          <a:prstGeom prst="rect">
            <a:avLst/>
          </a:prstGeom>
          <a:noFill/>
        </p:spPr>
        <p:txBody>
          <a:bodyPr wrap="square" rtlCol="0" anchor="ctr">
            <a:spAutoFit/>
          </a:bodyPr>
          <a:lstStyle/>
          <a:p>
            <a:pPr>
              <a:lnSpc>
                <a:spcPct val="150000"/>
              </a:lnSpc>
            </a:pPr>
            <a:r>
              <a:rPr lang="cs-CZ" sz="1000" b="0" i="1" dirty="0">
                <a:solidFill>
                  <a:srgbClr val="333333"/>
                </a:solidFill>
                <a:effectLst/>
                <a:latin typeface="Poppins Light" panose="00000400000000000000" pitchFamily="2" charset="-18"/>
                <a:cs typeface="Poppins Light" panose="00000400000000000000" pitchFamily="2" charset="-18"/>
              </a:rPr>
              <a:t>@</a:t>
            </a:r>
            <a:r>
              <a:rPr lang="en-US" sz="1000" b="0" i="1" dirty="0" err="1">
                <a:solidFill>
                  <a:srgbClr val="333333"/>
                </a:solidFill>
                <a:effectLst/>
                <a:latin typeface="Poppins Light" panose="00000400000000000000" pitchFamily="2" charset="-18"/>
                <a:cs typeface="Poppins Light" panose="00000400000000000000" pitchFamily="2" charset="-18"/>
              </a:rPr>
              <a:t>IPNA_</a:t>
            </a:r>
            <a:r>
              <a:rPr lang="en-US" sz="1000" i="1" dirty="0" err="1">
                <a:latin typeface="Poppins Light" panose="00000400000000000000" pitchFamily="2" charset="-18"/>
                <a:cs typeface="Poppins Light" panose="00000400000000000000" pitchFamily="2" charset="-18"/>
              </a:rPr>
              <a:t>PedNeph</a:t>
            </a:r>
            <a:endParaRPr lang="cs-CZ" sz="1000" i="1" dirty="0">
              <a:latin typeface="Poppins Light" panose="00000400000000000000" pitchFamily="2" charset="-18"/>
              <a:cs typeface="Poppins Light" panose="00000400000000000000" pitchFamily="2" charset="-18"/>
            </a:endParaRPr>
          </a:p>
          <a:p>
            <a:pPr>
              <a:lnSpc>
                <a:spcPct val="150000"/>
              </a:lnSpc>
            </a:pPr>
            <a:r>
              <a:rPr lang="en-US" sz="1000" i="1" dirty="0">
                <a:latin typeface="Poppins Light" panose="00000400000000000000" pitchFamily="2" charset="-18"/>
                <a:cs typeface="Poppins Light" panose="00000400000000000000" pitchFamily="2" charset="-18"/>
              </a:rPr>
              <a:t>@IPNA_Congress</a:t>
            </a:r>
          </a:p>
        </p:txBody>
      </p:sp>
      <p:sp>
        <p:nvSpPr>
          <p:cNvPr id="3" name="TextBox 2">
            <a:extLst>
              <a:ext uri="{FF2B5EF4-FFF2-40B4-BE49-F238E27FC236}">
                <a16:creationId xmlns:a16="http://schemas.microsoft.com/office/drawing/2014/main" id="{0884152E-4172-B1D8-D7A3-40A01BDD9494}"/>
              </a:ext>
            </a:extLst>
          </p:cNvPr>
          <p:cNvSpPr txBox="1"/>
          <p:nvPr/>
        </p:nvSpPr>
        <p:spPr>
          <a:xfrm>
            <a:off x="9350821" y="6296273"/>
            <a:ext cx="454687" cy="369332"/>
          </a:xfrm>
          <a:prstGeom prst="rect">
            <a:avLst/>
          </a:prstGeom>
          <a:noFill/>
        </p:spPr>
        <p:txBody>
          <a:bodyPr wrap="square">
            <a:spAutoFit/>
          </a:bodyPr>
          <a:lstStyle/>
          <a:p>
            <a:r>
              <a:rPr lang="en-US" dirty="0"/>
              <a:t>𝕏</a:t>
            </a:r>
          </a:p>
        </p:txBody>
      </p:sp>
    </p:spTree>
    <p:extLst>
      <p:ext uri="{BB962C8B-B14F-4D97-AF65-F5344CB8AC3E}">
        <p14:creationId xmlns:p14="http://schemas.microsoft.com/office/powerpoint/2010/main" val="378984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88E6C-A4B6-E85E-1ECE-400693B730FA}"/>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76B9913-8B7D-E3A3-367C-86448785CC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pic>
        <p:nvPicPr>
          <p:cNvPr id="3" name="Picture 2" descr="A black and blue logo&#10;&#10;Description automatically generated">
            <a:extLst>
              <a:ext uri="{FF2B5EF4-FFF2-40B4-BE49-F238E27FC236}">
                <a16:creationId xmlns:a16="http://schemas.microsoft.com/office/drawing/2014/main" id="{65D67CD9-4903-614E-07B2-12CEFE65DF56}"/>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733888"/>
            <a:ext cx="2650835" cy="5124112"/>
          </a:xfrm>
          <a:prstGeom prst="rect">
            <a:avLst/>
          </a:prstGeom>
        </p:spPr>
      </p:pic>
      <p:pic>
        <p:nvPicPr>
          <p:cNvPr id="6" name="Picture 5">
            <a:extLst>
              <a:ext uri="{FF2B5EF4-FFF2-40B4-BE49-F238E27FC236}">
                <a16:creationId xmlns:a16="http://schemas.microsoft.com/office/drawing/2014/main" id="{D5081C5A-A098-6428-7C11-5C5447527955}"/>
              </a:ext>
            </a:extLst>
          </p:cNvPr>
          <p:cNvPicPr>
            <a:picLocks noChangeAspect="1"/>
          </p:cNvPicPr>
          <p:nvPr/>
        </p:nvPicPr>
        <p:blipFill>
          <a:blip r:embed="rId4"/>
          <a:stretch>
            <a:fillRect/>
          </a:stretch>
        </p:blipFill>
        <p:spPr>
          <a:xfrm>
            <a:off x="348265" y="1238697"/>
            <a:ext cx="11495470" cy="5124111"/>
          </a:xfrm>
          <a:prstGeom prst="rect">
            <a:avLst/>
          </a:prstGeom>
        </p:spPr>
      </p:pic>
    </p:spTree>
    <p:extLst>
      <p:ext uri="{BB962C8B-B14F-4D97-AF65-F5344CB8AC3E}">
        <p14:creationId xmlns:p14="http://schemas.microsoft.com/office/powerpoint/2010/main" val="501719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B053D-2D8A-FE91-44BD-210702E921E3}"/>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87707AA-72A9-0814-883A-A2C818F9DB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7A47EEFE-73BC-661C-F25C-37F779B10E5A}"/>
              </a:ext>
            </a:extLst>
          </p:cNvPr>
          <p:cNvSpPr txBox="1"/>
          <p:nvPr/>
        </p:nvSpPr>
        <p:spPr>
          <a:xfrm>
            <a:off x="483079" y="1215786"/>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Preparing</a:t>
            </a:r>
            <a:r>
              <a:rPr lang="cs-CZ" sz="2600" dirty="0">
                <a:solidFill>
                  <a:srgbClr val="333333"/>
                </a:solidFill>
                <a:latin typeface="Poppins Medium" panose="00000600000000000000" pitchFamily="2" charset="-18"/>
                <a:cs typeface="Poppins Medium" panose="00000600000000000000" pitchFamily="2" charset="-18"/>
              </a:rPr>
              <a:t> a </a:t>
            </a:r>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 </a:t>
            </a:r>
            <a:r>
              <a:rPr lang="cs-CZ" sz="2600" dirty="0" err="1">
                <a:solidFill>
                  <a:srgbClr val="333333"/>
                </a:solidFill>
                <a:latin typeface="Poppins Medium" panose="00000600000000000000" pitchFamily="2" charset="-18"/>
                <a:cs typeface="Poppins Medium" panose="00000600000000000000" pitchFamily="2" charset="-18"/>
              </a:rPr>
              <a:t>general</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guidance</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414B995B-978C-F1B4-16E2-9036CBE2F3A6}"/>
              </a:ext>
            </a:extLst>
          </p:cNvPr>
          <p:cNvSpPr txBox="1"/>
          <p:nvPr/>
        </p:nvSpPr>
        <p:spPr>
          <a:xfrm>
            <a:off x="483080" y="1622504"/>
            <a:ext cx="11214340" cy="5878532"/>
          </a:xfrm>
          <a:prstGeom prst="rect">
            <a:avLst/>
          </a:prstGeom>
          <a:noFill/>
        </p:spPr>
        <p:txBody>
          <a:bodyPr wrap="square" rtlCol="0">
            <a:spAutoFit/>
          </a:bodyPr>
          <a:lstStyle/>
          <a:p>
            <a:endParaRPr lang="en-GB" sz="1200" b="1"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COMPULSORY: The proposal document must include the following Table with related answers</a:t>
            </a:r>
            <a:r>
              <a:rPr lang="en-GB" sz="1200" dirty="0">
                <a:latin typeface="Poppins Light" panose="00000400000000000000" pitchFamily="2" charset="0"/>
                <a:cs typeface="Poppins Light" panose="00000400000000000000" pitchFamily="2" charset="0"/>
              </a:rPr>
              <a:t>:</a:t>
            </a:r>
            <a:endParaRPr lang="cs-CZ" sz="1200" dirty="0">
              <a:latin typeface="Poppins Light" panose="00000400000000000000" pitchFamily="2" charset="0"/>
              <a:cs typeface="Poppins Light" panose="00000400000000000000" pitchFamily="2" charset="0"/>
            </a:endParaRPr>
          </a:p>
          <a:p>
            <a:pPr algn="just"/>
            <a:endParaRPr lang="cs-CZ" sz="1200" dirty="0">
              <a:latin typeface="Poppins Light" panose="00000400000000000000" pitchFamily="2" charset="0"/>
              <a:cs typeface="Poppins Light" panose="00000400000000000000" pitchFamily="2" charset="0"/>
            </a:endParaRPr>
          </a:p>
          <a:p>
            <a:pPr algn="just"/>
            <a:endParaRPr lang="cs-CZ" sz="1200" dirty="0">
              <a:latin typeface="Poppins Light" panose="00000400000000000000" pitchFamily="2" charset="0"/>
              <a:cs typeface="Poppins Light" panose="00000400000000000000" pitchFamily="2" charset="0"/>
            </a:endParaRPr>
          </a:p>
          <a:p>
            <a:pPr algn="just"/>
            <a:endParaRPr lang="cs-CZ" sz="1200" dirty="0">
              <a:latin typeface="Poppins Light" panose="00000400000000000000" pitchFamily="2" charset="0"/>
              <a:cs typeface="Poppins Light" panose="00000400000000000000" pitchFamily="2" charset="0"/>
            </a:endParaRPr>
          </a:p>
          <a:p>
            <a:pPr algn="just"/>
            <a:endParaRPr lang="cs-CZ" sz="1200" dirty="0">
              <a:latin typeface="Poppins Light" panose="00000400000000000000" pitchFamily="2" charset="0"/>
              <a:cs typeface="Poppins Light" panose="00000400000000000000" pitchFamily="2" charset="0"/>
            </a:endParaRPr>
          </a:p>
          <a:p>
            <a:pPr algn="just"/>
            <a:endParaRPr lang="cs-CZ" sz="1200" dirty="0">
              <a:latin typeface="Poppins Light" panose="00000400000000000000" pitchFamily="2" charset="0"/>
              <a:cs typeface="Poppins Light" panose="00000400000000000000" pitchFamily="2" charset="0"/>
            </a:endParaRPr>
          </a:p>
          <a:p>
            <a:pPr algn="just"/>
            <a:endParaRPr lang="cs-CZ" sz="1200" dirty="0">
              <a:latin typeface="Poppins Light" panose="00000400000000000000" pitchFamily="2" charset="0"/>
              <a:cs typeface="Poppins Light" panose="00000400000000000000" pitchFamily="2" charset="0"/>
            </a:endParaRPr>
          </a:p>
          <a:p>
            <a:pPr algn="just"/>
            <a:endParaRPr lang="cs-CZ" sz="2000" dirty="0">
              <a:latin typeface="Poppins Medium" panose="00000600000000000000" pitchFamily="2" charset="0"/>
              <a:cs typeface="Poppins Medium" panose="00000600000000000000" pitchFamily="2" charset="0"/>
            </a:endParaRPr>
          </a:p>
          <a:p>
            <a:pPr algn="just"/>
            <a:r>
              <a:rPr lang="cs-CZ" sz="2000" dirty="0">
                <a:latin typeface="Poppins Medium" panose="00000600000000000000" pitchFamily="2" charset="0"/>
                <a:cs typeface="Poppins Medium" panose="00000600000000000000" pitchFamily="2" charset="0"/>
              </a:rPr>
              <a:t>                                                   </a:t>
            </a:r>
            <a:r>
              <a:rPr lang="cs-CZ" sz="2000" dirty="0" err="1">
                <a:latin typeface="Poppins Medium" panose="00000600000000000000" pitchFamily="2" charset="0"/>
                <a:cs typeface="Poppins Medium" panose="00000600000000000000" pitchFamily="2" charset="0"/>
              </a:rPr>
              <a:t>Click</a:t>
            </a:r>
            <a:r>
              <a:rPr lang="cs-CZ" sz="2000" dirty="0">
                <a:latin typeface="Poppins Medium" panose="00000600000000000000" pitchFamily="2" charset="0"/>
                <a:cs typeface="Poppins Medium" panose="00000600000000000000" pitchFamily="2" charset="0"/>
              </a:rPr>
              <a:t> </a:t>
            </a:r>
            <a:r>
              <a:rPr lang="cs-CZ" sz="2000" dirty="0">
                <a:solidFill>
                  <a:srgbClr val="3771C8"/>
                </a:solidFill>
                <a:latin typeface="Poppins Medium" panose="00000600000000000000" pitchFamily="2" charset="0"/>
                <a:cs typeface="Poppins Medium" panose="00000600000000000000" pitchFamily="2" charset="0"/>
                <a:hlinkClick r:id="rId3"/>
              </a:rPr>
              <a:t>HERE</a:t>
            </a:r>
            <a:r>
              <a:rPr lang="cs-CZ" sz="2000" dirty="0">
                <a:latin typeface="Poppins Medium" panose="00000600000000000000" pitchFamily="2" charset="0"/>
                <a:cs typeface="Poppins Medium" panose="00000600000000000000" pitchFamily="2" charset="0"/>
              </a:rPr>
              <a:t> to </a:t>
            </a:r>
            <a:r>
              <a:rPr lang="cs-CZ" sz="2000" dirty="0" err="1">
                <a:latin typeface="Poppins Medium" panose="00000600000000000000" pitchFamily="2" charset="0"/>
                <a:cs typeface="Poppins Medium" panose="00000600000000000000" pitchFamily="2" charset="0"/>
              </a:rPr>
              <a:t>download</a:t>
            </a:r>
            <a:r>
              <a:rPr lang="cs-CZ" sz="2000" dirty="0">
                <a:latin typeface="Poppins Medium" panose="00000600000000000000" pitchFamily="2" charset="0"/>
                <a:cs typeface="Poppins Medium" panose="00000600000000000000" pitchFamily="2" charset="0"/>
              </a:rPr>
              <a:t> the table</a:t>
            </a:r>
          </a:p>
          <a:p>
            <a:pPr algn="just"/>
            <a:endParaRPr lang="cs-CZ" sz="2000" dirty="0">
              <a:latin typeface="Poppins Medium" panose="00000600000000000000" pitchFamily="2" charset="0"/>
              <a:cs typeface="Poppins Medium" panose="00000600000000000000" pitchFamily="2" charset="0"/>
            </a:endParaRPr>
          </a:p>
          <a:p>
            <a:pPr algn="just"/>
            <a:endParaRPr lang="cs-CZ" sz="2000" dirty="0">
              <a:latin typeface="Poppins Medium" panose="00000600000000000000" pitchFamily="2" charset="0"/>
              <a:cs typeface="Poppins Medium" panose="00000600000000000000" pitchFamily="2" charset="0"/>
            </a:endParaRPr>
          </a:p>
          <a:p>
            <a:pPr algn="just"/>
            <a:endParaRPr lang="cs-CZ" sz="1600" b="1" dirty="0">
              <a:latin typeface="Poppins Medium" panose="00000600000000000000" pitchFamily="2" charset="0"/>
              <a:cs typeface="Poppins Medium" panose="00000600000000000000" pitchFamily="2" charset="0"/>
            </a:endParaRPr>
          </a:p>
          <a:p>
            <a:pPr algn="just"/>
            <a:r>
              <a:rPr lang="en-US" sz="1600" dirty="0">
                <a:latin typeface="Poppins Medium" panose="00000600000000000000" pitchFamily="2" charset="0"/>
                <a:cs typeface="Poppins Medium" panose="00000600000000000000" pitchFamily="2" charset="0"/>
              </a:rPr>
              <a:t>For any inquiries, please reach out to </a:t>
            </a:r>
            <a:r>
              <a:rPr lang="en-US" sz="1600" dirty="0">
                <a:latin typeface="Poppins Medium" panose="00000600000000000000" pitchFamily="2" charset="0"/>
                <a:cs typeface="Poppins Medium" panose="00000600000000000000" pitchFamily="2" charset="0"/>
                <a:hlinkClick r:id="rId4"/>
              </a:rPr>
              <a:t>office@theipna.org</a:t>
            </a:r>
            <a:r>
              <a:rPr lang="en-US" sz="1600" dirty="0">
                <a:latin typeface="Poppins Medium" panose="00000600000000000000" pitchFamily="2" charset="0"/>
                <a:cs typeface="Poppins Medium" panose="00000600000000000000" pitchFamily="2" charset="0"/>
              </a:rPr>
              <a:t>, and we will forward your question to the IPNA Congress Committee.</a:t>
            </a:r>
            <a:endParaRPr lang="cs-CZ" sz="1600" dirty="0">
              <a:latin typeface="Poppins Medium" panose="00000600000000000000" pitchFamily="2" charset="0"/>
              <a:cs typeface="Poppins Medium" panose="00000600000000000000" pitchFamily="2" charset="0"/>
            </a:endParaRPr>
          </a:p>
          <a:p>
            <a:pPr algn="just"/>
            <a:endParaRPr lang="cs-CZ" sz="2000" dirty="0">
              <a:latin typeface="Poppins Medium" panose="00000600000000000000" pitchFamily="2" charset="0"/>
              <a:cs typeface="Poppins Medium" panose="00000600000000000000" pitchFamily="2" charset="0"/>
            </a:endParaRPr>
          </a:p>
          <a:p>
            <a:pPr algn="just"/>
            <a:endParaRPr lang="cs-CZ" sz="2000" dirty="0">
              <a:latin typeface="Poppins Medium" panose="00000600000000000000" pitchFamily="2" charset="0"/>
              <a:cs typeface="Poppins Medium" panose="00000600000000000000" pitchFamily="2" charset="0"/>
            </a:endParaRPr>
          </a:p>
          <a:p>
            <a:pPr algn="just"/>
            <a:r>
              <a:rPr lang="cs-CZ" sz="2000" dirty="0">
                <a:latin typeface="Poppins Medium" panose="00000600000000000000" pitchFamily="2" charset="0"/>
                <a:cs typeface="Poppins Medium" panose="00000600000000000000" pitchFamily="2" charset="0"/>
              </a:rPr>
              <a:t>                            </a:t>
            </a:r>
          </a:p>
          <a:p>
            <a:pPr algn="just"/>
            <a:endParaRPr lang="cs-CZ" sz="2000" dirty="0">
              <a:latin typeface="Poppins Medium" panose="00000600000000000000" pitchFamily="2" charset="0"/>
              <a:cs typeface="Poppins Medium" panose="00000600000000000000" pitchFamily="2" charset="0"/>
            </a:endParaRPr>
          </a:p>
          <a:p>
            <a:pPr algn="just"/>
            <a:endParaRPr lang="cs-CZ" sz="2000" dirty="0">
              <a:latin typeface="Poppins Medium" panose="00000600000000000000" pitchFamily="2" charset="0"/>
              <a:cs typeface="Poppins Medium" panose="00000600000000000000" pitchFamily="2" charset="0"/>
            </a:endParaRPr>
          </a:p>
          <a:p>
            <a:pPr algn="just"/>
            <a:endParaRPr lang="cs-CZ" sz="2000" dirty="0">
              <a:latin typeface="Poppins Medium" panose="00000600000000000000" pitchFamily="2" charset="0"/>
              <a:cs typeface="Poppins Medium" panose="00000600000000000000" pitchFamily="2" charset="0"/>
            </a:endParaRPr>
          </a:p>
          <a:p>
            <a:pPr algn="just"/>
            <a:r>
              <a:rPr lang="en-GB" sz="2000" dirty="0">
                <a:latin typeface="Poppins Medium" panose="00000600000000000000" pitchFamily="2" charset="0"/>
                <a:cs typeface="Poppins Medium" panose="00000600000000000000" pitchFamily="2" charset="0"/>
              </a:rPr>
              <a:t> </a:t>
            </a:r>
          </a:p>
          <a:p>
            <a:pPr algn="just"/>
            <a:r>
              <a:rPr lang="en-US" sz="1200" b="0" dirty="0">
                <a:solidFill>
                  <a:srgbClr val="333333"/>
                </a:solidFill>
                <a:effectLst/>
                <a:latin typeface="Poppins Light" panose="00000400000000000000" pitchFamily="2" charset="0"/>
                <a:cs typeface="Poppins Light" panose="00000400000000000000" pitchFamily="2" charset="0"/>
              </a:rPr>
              <a:t>.</a:t>
            </a:r>
            <a:endParaRPr lang="en-US" sz="1200" dirty="0">
              <a:latin typeface="Poppins Light" panose="00000400000000000000" pitchFamily="2"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B4BBDB3E-3F31-F1CB-5751-105994094B64}"/>
              </a:ext>
            </a:extLst>
          </p:cNvPr>
          <p:cNvPicPr>
            <a:picLocks noChangeAspect="1"/>
          </p:cNvPicPr>
          <p:nvPr/>
        </p:nvPicPr>
        <p:blipFill rotWithShape="1">
          <a:blip r:embed="rId5">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102591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2B677-3B0A-080A-358F-D3894E852949}"/>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558F130-4C4A-D177-BDE7-70F2D8CB91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C36C5FD6-1E6C-9B72-AC23-C30E44719F1D}"/>
              </a:ext>
            </a:extLst>
          </p:cNvPr>
          <p:cNvSpPr txBox="1"/>
          <p:nvPr/>
        </p:nvSpPr>
        <p:spPr>
          <a:xfrm>
            <a:off x="483079" y="1130061"/>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Introduction</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06CB23C4-F5BC-B272-281B-BDD9A01CD144}"/>
              </a:ext>
            </a:extLst>
          </p:cNvPr>
          <p:cNvSpPr txBox="1"/>
          <p:nvPr/>
        </p:nvSpPr>
        <p:spPr>
          <a:xfrm>
            <a:off x="483079" y="1701402"/>
            <a:ext cx="11214340" cy="3539430"/>
          </a:xfrm>
          <a:prstGeom prst="rect">
            <a:avLst/>
          </a:prstGeom>
          <a:noFill/>
        </p:spPr>
        <p:txBody>
          <a:bodyPr wrap="square" rtlCol="0">
            <a:spAutoFit/>
          </a:bodyPr>
          <a:lstStyle/>
          <a:p>
            <a:pPr algn="just"/>
            <a:r>
              <a:rPr lang="en-GB" sz="1400" dirty="0">
                <a:latin typeface="Poppins Light" panose="00000400000000000000" pitchFamily="2" charset="0"/>
                <a:cs typeface="Poppins Light" panose="00000400000000000000" pitchFamily="2" charset="0"/>
              </a:rPr>
              <a:t>The International Pediatric Nephrology Association (IPNA) </a:t>
            </a:r>
            <a:r>
              <a:rPr lang="en-US" sz="1400" b="1" dirty="0">
                <a:latin typeface="Poppins Light" panose="00000400000000000000" pitchFamily="2" charset="0"/>
                <a:cs typeface="Poppins Light" panose="00000400000000000000" pitchFamily="2" charset="0"/>
              </a:rPr>
              <a:t>holds a </a:t>
            </a:r>
            <a:r>
              <a:rPr lang="cs-CZ" sz="1400" b="1" dirty="0" err="1">
                <a:latin typeface="Poppins Light" panose="00000400000000000000" pitchFamily="2" charset="0"/>
                <a:cs typeface="Poppins Light" panose="00000400000000000000" pitchFamily="2" charset="0"/>
              </a:rPr>
              <a:t>biennial</a:t>
            </a:r>
            <a:r>
              <a:rPr lang="en-US" sz="1400" b="1" dirty="0">
                <a:latin typeface="Poppins Light" panose="00000400000000000000" pitchFamily="2" charset="0"/>
                <a:cs typeface="Poppins Light" panose="00000400000000000000" pitchFamily="2" charset="0"/>
              </a:rPr>
              <a:t> </a:t>
            </a:r>
            <a:r>
              <a:rPr lang="cs-CZ" sz="1400" b="1" dirty="0">
                <a:latin typeface="Poppins Light" panose="00000400000000000000" pitchFamily="2" charset="0"/>
                <a:cs typeface="Poppins Light" panose="00000400000000000000" pitchFamily="2" charset="0"/>
              </a:rPr>
              <a:t>i</a:t>
            </a:r>
            <a:r>
              <a:rPr lang="en-US" sz="1400" b="1" dirty="0" err="1">
                <a:latin typeface="Poppins Light" panose="00000400000000000000" pitchFamily="2" charset="0"/>
                <a:cs typeface="Poppins Light" panose="00000400000000000000" pitchFamily="2" charset="0"/>
              </a:rPr>
              <a:t>nternational</a:t>
            </a:r>
            <a:r>
              <a:rPr lang="en-US" sz="1400" b="1" dirty="0">
                <a:latin typeface="Poppins Light" panose="00000400000000000000" pitchFamily="2" charset="0"/>
                <a:cs typeface="Poppins Light" panose="00000400000000000000" pitchFamily="2" charset="0"/>
              </a:rPr>
              <a:t> </a:t>
            </a:r>
            <a:r>
              <a:rPr lang="cs-CZ" sz="1400" b="1" dirty="0">
                <a:latin typeface="Poppins Light" panose="00000400000000000000" pitchFamily="2" charset="0"/>
                <a:cs typeface="Poppins Light" panose="00000400000000000000" pitchFamily="2" charset="0"/>
              </a:rPr>
              <a:t>c</a:t>
            </a:r>
            <a:r>
              <a:rPr lang="en-US" sz="1400" b="1" dirty="0" err="1">
                <a:latin typeface="Poppins Light" panose="00000400000000000000" pitchFamily="2" charset="0"/>
                <a:cs typeface="Poppins Light" panose="00000400000000000000" pitchFamily="2" charset="0"/>
              </a:rPr>
              <a:t>ongress</a:t>
            </a:r>
            <a:r>
              <a:rPr lang="en-US" sz="1400" b="1" dirty="0">
                <a:latin typeface="Poppins Light" panose="00000400000000000000" pitchFamily="2" charset="0"/>
                <a:cs typeface="Poppins Light" panose="00000400000000000000" pitchFamily="2" charset="0"/>
              </a:rPr>
              <a:t>. </a:t>
            </a:r>
            <a:r>
              <a:rPr lang="en-GB" sz="1400" dirty="0">
                <a:latin typeface="Poppins Light" panose="00000400000000000000" pitchFamily="2" charset="0"/>
                <a:cs typeface="Poppins Light" panose="00000400000000000000" pitchFamily="2" charset="0"/>
              </a:rPr>
              <a:t>The IPNA </a:t>
            </a:r>
            <a:r>
              <a:rPr lang="cs-CZ" sz="1400" dirty="0">
                <a:latin typeface="Poppins Light" panose="00000400000000000000" pitchFamily="2" charset="0"/>
                <a:cs typeface="Poppins Light" panose="00000400000000000000" pitchFamily="2" charset="0"/>
              </a:rPr>
              <a:t>Congress</a:t>
            </a:r>
            <a:r>
              <a:rPr lang="en-GB" sz="1400" dirty="0">
                <a:latin typeface="Poppins Light" panose="00000400000000000000" pitchFamily="2" charset="0"/>
                <a:cs typeface="Poppins Light" panose="00000400000000000000" pitchFamily="2" charset="0"/>
              </a:rPr>
              <a:t> is the largest international conference in Pediatric Nephrology. IPNA considers the organization of the Congress as one of its core activities. </a:t>
            </a:r>
            <a:endParaRPr lang="cs-CZ" sz="1400" dirty="0"/>
          </a:p>
          <a:p>
            <a:pPr algn="just"/>
            <a:endParaRPr lang="en-GB" sz="1400" dirty="0">
              <a:latin typeface="Poppins Light" panose="00000400000000000000" pitchFamily="2" charset="0"/>
              <a:cs typeface="Poppins Light" panose="00000400000000000000" pitchFamily="2" charset="0"/>
            </a:endParaRPr>
          </a:p>
          <a:p>
            <a:pPr algn="just"/>
            <a:r>
              <a:rPr lang="en-GB" sz="1400" dirty="0">
                <a:latin typeface="Poppins Light" panose="00000400000000000000" pitchFamily="2" charset="0"/>
                <a:cs typeface="Poppins Light" panose="00000400000000000000" pitchFamily="2" charset="0"/>
              </a:rPr>
              <a:t>The IPNA Congress is held in a different region of the world, </a:t>
            </a:r>
            <a:r>
              <a:rPr lang="en-GB" sz="1400" b="1" dirty="0">
                <a:latin typeface="Poppins Light" panose="00000400000000000000" pitchFamily="2" charset="0"/>
                <a:cs typeface="Poppins Light" panose="00000400000000000000" pitchFamily="2" charset="0"/>
              </a:rPr>
              <a:t>usually in the month of September or October. </a:t>
            </a:r>
            <a:r>
              <a:rPr lang="en-US" sz="1400" dirty="0">
                <a:latin typeface="Poppins Light" panose="00000400000000000000" pitchFamily="2" charset="0"/>
                <a:cs typeface="Poppins Light" panose="00000400000000000000" pitchFamily="2" charset="0"/>
              </a:rPr>
              <a:t>The destination should take into consideration cost, safety and access</a:t>
            </a:r>
            <a:r>
              <a:rPr lang="en-US" sz="1400" dirty="0"/>
              <a:t>.</a:t>
            </a:r>
          </a:p>
          <a:p>
            <a:pPr algn="just"/>
            <a:endParaRPr lang="en-US" sz="1400" b="1" dirty="0">
              <a:latin typeface="Poppins Light" panose="00000400000000000000" pitchFamily="2" charset="0"/>
              <a:cs typeface="Poppins Light" panose="00000400000000000000" pitchFamily="2" charset="0"/>
            </a:endParaRPr>
          </a:p>
          <a:p>
            <a:pPr algn="just"/>
            <a:r>
              <a:rPr lang="en-US" sz="1400" dirty="0">
                <a:latin typeface="Poppins Light" panose="00000400000000000000" pitchFamily="2" charset="0"/>
                <a:cs typeface="Poppins Light" panose="00000400000000000000" pitchFamily="2" charset="0"/>
              </a:rPr>
              <a:t>The destination should be selected </a:t>
            </a:r>
            <a:r>
              <a:rPr lang="cs-CZ" sz="1400" dirty="0">
                <a:latin typeface="Poppins Light" panose="00000400000000000000" pitchFamily="2" charset="0"/>
                <a:cs typeface="Poppins Light" panose="00000400000000000000" pitchFamily="2" charset="0"/>
              </a:rPr>
              <a:t>3</a:t>
            </a:r>
            <a:r>
              <a:rPr lang="en-US" sz="1400" dirty="0">
                <a:latin typeface="Poppins Light" panose="00000400000000000000" pitchFamily="2" charset="0"/>
                <a:cs typeface="Poppins Light" panose="00000400000000000000" pitchFamily="2" charset="0"/>
              </a:rPr>
              <a:t> years ahead of the Congress by a vote of the Council at large, </a:t>
            </a:r>
            <a:r>
              <a:rPr lang="cs-CZ" sz="1400" dirty="0">
                <a:latin typeface="Poppins Light" panose="00000400000000000000" pitchFamily="2" charset="0"/>
                <a:cs typeface="Poppins Light" panose="00000400000000000000" pitchFamily="2" charset="0"/>
              </a:rPr>
              <a:t>following </a:t>
            </a:r>
            <a:r>
              <a:rPr lang="en-US" sz="1400" dirty="0">
                <a:latin typeface="Poppins Light" panose="00000400000000000000" pitchFamily="2" charset="0"/>
                <a:cs typeface="Poppins Light" panose="00000400000000000000" pitchFamily="2" charset="0"/>
              </a:rPr>
              <a:t>a presentation at a Council meeting by potential local organizers. </a:t>
            </a:r>
            <a:endParaRPr lang="en-GB" sz="1400" dirty="0">
              <a:latin typeface="Poppins Light" panose="00000400000000000000" pitchFamily="2" charset="0"/>
              <a:cs typeface="Poppins Light" panose="00000400000000000000" pitchFamily="2" charset="0"/>
            </a:endParaRPr>
          </a:p>
          <a:p>
            <a:pPr algn="just"/>
            <a:endParaRPr lang="cs-CZ" sz="1400" dirty="0"/>
          </a:p>
          <a:p>
            <a:pPr algn="just"/>
            <a:r>
              <a:rPr lang="cs-CZ" sz="1400" dirty="0">
                <a:latin typeface="Poppins Light" panose="00000400000000000000" pitchFamily="2" charset="0"/>
                <a:cs typeface="Poppins Light" panose="00000400000000000000" pitchFamily="2" charset="0"/>
              </a:rPr>
              <a:t>IPNA has an agreement with </a:t>
            </a:r>
            <a:r>
              <a:rPr lang="en-GB" sz="1400" dirty="0">
                <a:latin typeface="Poppins Light" panose="00000400000000000000" pitchFamily="2" charset="0"/>
                <a:cs typeface="Poppins Light" panose="00000400000000000000" pitchFamily="2" charset="0"/>
              </a:rPr>
              <a:t>their </a:t>
            </a:r>
            <a:r>
              <a:rPr lang="cs-CZ" sz="1400" dirty="0">
                <a:latin typeface="Poppins Light" panose="00000400000000000000" pitchFamily="2" charset="0"/>
                <a:cs typeface="Poppins Light" panose="00000400000000000000" pitchFamily="2" charset="0"/>
              </a:rPr>
              <a:t>long-term PCO that is in charge of core Congress activities such as website management,</a:t>
            </a:r>
            <a:r>
              <a:rPr lang="en-GB" sz="1400" dirty="0">
                <a:latin typeface="Poppins Light" panose="00000400000000000000" pitchFamily="2" charset="0"/>
                <a:cs typeface="Poppins Light" panose="00000400000000000000" pitchFamily="2" charset="0"/>
              </a:rPr>
              <a:t> </a:t>
            </a:r>
            <a:r>
              <a:rPr lang="cs-CZ" sz="1400" dirty="0">
                <a:latin typeface="Poppins Light" panose="00000400000000000000" pitchFamily="2" charset="0"/>
                <a:cs typeface="Poppins Light" panose="00000400000000000000" pitchFamily="2" charset="0"/>
              </a:rPr>
              <a:t>handling</a:t>
            </a:r>
            <a:r>
              <a:rPr lang="en-GB" sz="1400" dirty="0">
                <a:latin typeface="Poppins Light" panose="00000400000000000000" pitchFamily="2" charset="0"/>
                <a:cs typeface="Poppins Light" panose="00000400000000000000" pitchFamily="2" charset="0"/>
              </a:rPr>
              <a:t> the</a:t>
            </a:r>
            <a:r>
              <a:rPr lang="cs-CZ" sz="1400" dirty="0">
                <a:latin typeface="Poppins Light" panose="00000400000000000000" pitchFamily="2" charset="0"/>
                <a:cs typeface="Poppins Light" panose="00000400000000000000" pitchFamily="2" charset="0"/>
              </a:rPr>
              <a:t> Registration, Scientific program management, and International Sponsorship recruitment. </a:t>
            </a:r>
          </a:p>
          <a:p>
            <a:pPr algn="just"/>
            <a:endParaRPr lang="cs-CZ" sz="1400" dirty="0">
              <a:latin typeface="Poppins Light" panose="00000400000000000000" pitchFamily="2" charset="0"/>
              <a:cs typeface="Poppins Light" panose="00000400000000000000" pitchFamily="2" charset="0"/>
            </a:endParaRPr>
          </a:p>
          <a:p>
            <a:pPr algn="just"/>
            <a:endParaRPr lang="cs-CZ" sz="1400" dirty="0">
              <a:latin typeface="Poppins Light" panose="00000400000000000000" pitchFamily="2" charset="0"/>
              <a:cs typeface="Poppins Light" panose="00000400000000000000" pitchFamily="2" charset="0"/>
            </a:endParaRPr>
          </a:p>
          <a:p>
            <a:pPr algn="just"/>
            <a:r>
              <a:rPr lang="cs-CZ" sz="1400" dirty="0">
                <a:latin typeface="Poppins Light" panose="00000400000000000000" pitchFamily="2" charset="0"/>
                <a:cs typeface="Poppins Light" panose="00000400000000000000" pitchFamily="2" charset="0"/>
              </a:rPr>
              <a:t>Cooperation with </a:t>
            </a:r>
            <a:r>
              <a:rPr lang="en-GB" sz="1400" dirty="0">
                <a:latin typeface="Poppins Light" panose="00000400000000000000" pitchFamily="2" charset="0"/>
                <a:cs typeface="Poppins Light" panose="00000400000000000000" pitchFamily="2" charset="0"/>
              </a:rPr>
              <a:t>an</a:t>
            </a:r>
            <a:r>
              <a:rPr lang="cs-CZ" sz="1400" dirty="0">
                <a:latin typeface="Poppins Light" panose="00000400000000000000" pitchFamily="2" charset="0"/>
                <a:cs typeface="Poppins Light" panose="00000400000000000000" pitchFamily="2" charset="0"/>
              </a:rPr>
              <a:t> independent Convention bureau is welcome.</a:t>
            </a:r>
            <a:endParaRPr lang="en-GB" sz="1400" dirty="0">
              <a:latin typeface="Poppins Light" panose="00000400000000000000" pitchFamily="2" charset="0"/>
              <a:cs typeface="Poppins Light" panose="00000400000000000000" pitchFamily="2" charset="0"/>
            </a:endParaRPr>
          </a:p>
          <a:p>
            <a:endParaRPr lang="en-US" sz="14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1718118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E9BAB-EEAE-0CB4-C9A3-FAD577F0BB1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2AD761D4-A11C-CC4A-EF3C-50599A4C32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6DB76B05-9E39-6E40-B6D7-38070303ED79}"/>
              </a:ext>
            </a:extLst>
          </p:cNvPr>
          <p:cNvSpPr txBox="1"/>
          <p:nvPr/>
        </p:nvSpPr>
        <p:spPr>
          <a:xfrm>
            <a:off x="483079" y="1130061"/>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Preparing</a:t>
            </a:r>
            <a:r>
              <a:rPr lang="cs-CZ" sz="2600" dirty="0">
                <a:solidFill>
                  <a:srgbClr val="333333"/>
                </a:solidFill>
                <a:latin typeface="Poppins Medium" panose="00000600000000000000" pitchFamily="2" charset="-18"/>
                <a:cs typeface="Poppins Medium" panose="00000600000000000000" pitchFamily="2" charset="-18"/>
              </a:rPr>
              <a:t> a </a:t>
            </a:r>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 </a:t>
            </a:r>
            <a:r>
              <a:rPr lang="cs-CZ" sz="2600" dirty="0" err="1">
                <a:solidFill>
                  <a:srgbClr val="333333"/>
                </a:solidFill>
                <a:latin typeface="Poppins Medium" panose="00000600000000000000" pitchFamily="2" charset="-18"/>
                <a:cs typeface="Poppins Medium" panose="00000600000000000000" pitchFamily="2" charset="-18"/>
              </a:rPr>
              <a:t>general</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guidance</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C6CA9837-8112-BCDC-B8C3-14E8F9F83F9E}"/>
              </a:ext>
            </a:extLst>
          </p:cNvPr>
          <p:cNvSpPr txBox="1"/>
          <p:nvPr/>
        </p:nvSpPr>
        <p:spPr>
          <a:xfrm>
            <a:off x="483080" y="1622504"/>
            <a:ext cx="11214340" cy="4616648"/>
          </a:xfrm>
          <a:prstGeom prst="rect">
            <a:avLst/>
          </a:prstGeom>
          <a:noFill/>
        </p:spPr>
        <p:txBody>
          <a:bodyPr wrap="square" rtlCol="0">
            <a:spAutoFit/>
          </a:bodyPr>
          <a:lstStyle/>
          <a:p>
            <a:endParaRPr lang="en-GB" sz="1400" dirty="0"/>
          </a:p>
          <a:p>
            <a:pPr algn="just"/>
            <a:r>
              <a:rPr lang="en-GB" sz="1400" dirty="0">
                <a:latin typeface="Poppins Light" panose="00000400000000000000" pitchFamily="2" charset="0"/>
                <a:cs typeface="Poppins Light" panose="00000400000000000000" pitchFamily="2" charset="0"/>
              </a:rPr>
              <a:t>An IPNA Congress should reflect </a:t>
            </a:r>
            <a:r>
              <a:rPr lang="en-GB" sz="1400" b="1" dirty="0">
                <a:latin typeface="Poppins Light" panose="00000400000000000000" pitchFamily="2" charset="0"/>
                <a:cs typeface="Poppins Light" panose="00000400000000000000" pitchFamily="2" charset="0"/>
              </a:rPr>
              <a:t>the latest developments </a:t>
            </a:r>
            <a:r>
              <a:rPr lang="en-GB" sz="1400" dirty="0">
                <a:latin typeface="Poppins Light" panose="00000400000000000000" pitchFamily="2" charset="0"/>
                <a:cs typeface="Poppins Light" panose="00000400000000000000" pitchFamily="2" charset="0"/>
              </a:rPr>
              <a:t>in </a:t>
            </a:r>
            <a:r>
              <a:rPr lang="en-GB" sz="1400" dirty="0" err="1">
                <a:latin typeface="Poppins Light" panose="00000400000000000000" pitchFamily="2" charset="0"/>
                <a:cs typeface="Poppins Light" panose="00000400000000000000" pitchFamily="2" charset="0"/>
              </a:rPr>
              <a:t>pediatric</a:t>
            </a:r>
            <a:r>
              <a:rPr lang="en-GB" sz="1400" dirty="0">
                <a:latin typeface="Poppins Light" panose="00000400000000000000" pitchFamily="2" charset="0"/>
                <a:cs typeface="Poppins Light" panose="00000400000000000000" pitchFamily="2" charset="0"/>
              </a:rPr>
              <a:t> nephrology worldwide at the time it takes place, and provide an outlook to the future of </a:t>
            </a:r>
            <a:r>
              <a:rPr lang="en-GB" sz="1400" dirty="0" err="1">
                <a:latin typeface="Poppins Light" panose="00000400000000000000" pitchFamily="2" charset="0"/>
                <a:cs typeface="Poppins Light" panose="00000400000000000000" pitchFamily="2" charset="0"/>
              </a:rPr>
              <a:t>pediatric</a:t>
            </a:r>
            <a:r>
              <a:rPr lang="en-GB" sz="1400" dirty="0">
                <a:latin typeface="Poppins Light" panose="00000400000000000000" pitchFamily="2" charset="0"/>
                <a:cs typeface="Poppins Light" panose="00000400000000000000" pitchFamily="2" charset="0"/>
              </a:rPr>
              <a:t> nephrology. The invited speakers are carefully selected by an outstanding international scientific committee. These speakers are of the highest quality and in each case, present current trends in research related to all aspects of </a:t>
            </a:r>
            <a:r>
              <a:rPr lang="en-GB" sz="1400" dirty="0" err="1">
                <a:latin typeface="Poppins Light" panose="00000400000000000000" pitchFamily="2" charset="0"/>
                <a:cs typeface="Poppins Light" panose="00000400000000000000" pitchFamily="2" charset="0"/>
              </a:rPr>
              <a:t>pediatric</a:t>
            </a:r>
            <a:r>
              <a:rPr lang="en-GB" sz="1400" dirty="0">
                <a:latin typeface="Poppins Light" panose="00000400000000000000" pitchFamily="2" charset="0"/>
                <a:cs typeface="Poppins Light" panose="00000400000000000000" pitchFamily="2" charset="0"/>
              </a:rPr>
              <a:t> nephrology.</a:t>
            </a:r>
          </a:p>
          <a:p>
            <a:pPr algn="just"/>
            <a:endParaRPr lang="en-GB" sz="1400" dirty="0">
              <a:solidFill>
                <a:srgbClr val="FF0000"/>
              </a:solidFill>
              <a:latin typeface="Poppins Light" panose="00000400000000000000" pitchFamily="2" charset="0"/>
              <a:cs typeface="Poppins Light" panose="00000400000000000000" pitchFamily="2" charset="0"/>
            </a:endParaRPr>
          </a:p>
          <a:p>
            <a:pPr algn="just"/>
            <a:r>
              <a:rPr lang="en-US" sz="1400" b="1" dirty="0">
                <a:latin typeface="Poppins Light" panose="00000400000000000000" pitchFamily="2" charset="0"/>
                <a:cs typeface="Poppins Light" panose="00000400000000000000" pitchFamily="2" charset="0"/>
              </a:rPr>
              <a:t>The Congress President should be an IPNA member and co-opted by the IPNA Council.</a:t>
            </a:r>
            <a:endParaRPr lang="en-GB" sz="1400" b="1" dirty="0">
              <a:latin typeface="Poppins Light" panose="00000400000000000000" pitchFamily="2" charset="0"/>
              <a:cs typeface="Poppins Light" panose="00000400000000000000" pitchFamily="2" charset="0"/>
            </a:endParaRPr>
          </a:p>
          <a:p>
            <a:pPr algn="just"/>
            <a:r>
              <a:rPr lang="en-US" sz="1400" dirty="0">
                <a:latin typeface="Poppins Light" panose="00000400000000000000" pitchFamily="2" charset="0"/>
                <a:cs typeface="Poppins Light" panose="00000400000000000000" pitchFamily="2" charset="0"/>
              </a:rPr>
              <a:t>The Chair of the scientific committee should be an IPNA member and a citizen from a  country different than the location of the Congress; he/she should be also be co-opted by the IPNA Council.</a:t>
            </a:r>
            <a:endParaRPr lang="en-GB" sz="1400" dirty="0">
              <a:latin typeface="Poppins Light" panose="00000400000000000000" pitchFamily="2" charset="0"/>
              <a:cs typeface="Poppins Light" panose="00000400000000000000" pitchFamily="2" charset="0"/>
            </a:endParaRPr>
          </a:p>
          <a:p>
            <a:pPr algn="just"/>
            <a:r>
              <a:rPr lang="en-US" sz="1400" b="1" dirty="0">
                <a:latin typeface="Poppins Light" panose="00000400000000000000" pitchFamily="2" charset="0"/>
                <a:cs typeface="Poppins Light" panose="00000400000000000000" pitchFamily="2" charset="0"/>
              </a:rPr>
              <a:t>A General Assembly </a:t>
            </a:r>
            <a:r>
              <a:rPr lang="en-US" sz="1400" dirty="0">
                <a:latin typeface="Poppins Light" panose="00000400000000000000" pitchFamily="2" charset="0"/>
                <a:cs typeface="Poppins Light" panose="00000400000000000000" pitchFamily="2" charset="0"/>
              </a:rPr>
              <a:t>should be planned to be held during each Congress.</a:t>
            </a:r>
            <a:endParaRPr lang="cs-CZ" sz="1400" dirty="0">
              <a:latin typeface="Poppins Light" panose="00000400000000000000" pitchFamily="2" charset="0"/>
              <a:cs typeface="Poppins Light" panose="00000400000000000000" pitchFamily="2" charset="0"/>
            </a:endParaRPr>
          </a:p>
          <a:p>
            <a:pPr algn="just"/>
            <a:endParaRPr lang="cs-CZ" sz="1400" dirty="0">
              <a:latin typeface="Poppins Light" panose="00000400000000000000" pitchFamily="2" charset="0"/>
              <a:cs typeface="Poppins Light" panose="00000400000000000000" pitchFamily="2" charset="0"/>
            </a:endParaRPr>
          </a:p>
          <a:p>
            <a:pPr algn="just"/>
            <a:r>
              <a:rPr lang="cs-CZ" sz="1400" b="1" dirty="0" err="1">
                <a:latin typeface="Poppins Light" panose="00000400000000000000" pitchFamily="2" charset="0"/>
                <a:cs typeface="Poppins Light" panose="00000400000000000000" pitchFamily="2" charset="0"/>
              </a:rPr>
              <a:t>Financial</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liability</a:t>
            </a:r>
            <a:r>
              <a:rPr lang="cs-CZ" sz="1400" b="1" dirty="0">
                <a:latin typeface="Poppins Light" panose="00000400000000000000" pitchFamily="2" charset="0"/>
                <a:cs typeface="Poppins Light" panose="00000400000000000000" pitchFamily="2" charset="0"/>
              </a:rPr>
              <a:t> </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the</a:t>
            </a:r>
            <a:r>
              <a:rPr lang="cs-CZ" sz="1400" dirty="0">
                <a:latin typeface="Poppins Light" panose="00000400000000000000" pitchFamily="2" charset="0"/>
                <a:cs typeface="Poppins Light" panose="00000400000000000000" pitchFamily="2" charset="0"/>
              </a:rPr>
              <a:t> IPNA </a:t>
            </a:r>
            <a:r>
              <a:rPr lang="cs-CZ" sz="1400" dirty="0" err="1">
                <a:latin typeface="Poppins Light" panose="00000400000000000000" pitchFamily="2" charset="0"/>
                <a:cs typeface="Poppins Light" panose="00000400000000000000" pitchFamily="2" charset="0"/>
              </a:rPr>
              <a:t>is</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financially</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liable</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for</a:t>
            </a:r>
            <a:r>
              <a:rPr lang="cs-CZ" sz="1400" dirty="0">
                <a:latin typeface="Poppins Light" panose="00000400000000000000" pitchFamily="2" charset="0"/>
                <a:cs typeface="Poppins Light" panose="00000400000000000000" pitchFamily="2" charset="0"/>
              </a:rPr>
              <a:t> any </a:t>
            </a:r>
            <a:r>
              <a:rPr lang="cs-CZ" sz="1400" dirty="0" err="1">
                <a:latin typeface="Poppins Light" panose="00000400000000000000" pitchFamily="2" charset="0"/>
                <a:cs typeface="Poppins Light" panose="00000400000000000000" pitchFamily="2" charset="0"/>
              </a:rPr>
              <a:t>potential</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loss</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that</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might</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occur</a:t>
            </a:r>
            <a:r>
              <a:rPr lang="cs-CZ" sz="1400" dirty="0">
                <a:latin typeface="Poppins Light" panose="00000400000000000000" pitchFamily="2" charset="0"/>
                <a:cs typeface="Poppins Light" panose="00000400000000000000" pitchFamily="2" charset="0"/>
              </a:rPr>
              <a:t> in line </a:t>
            </a:r>
            <a:r>
              <a:rPr lang="cs-CZ" sz="1400" dirty="0" err="1">
                <a:latin typeface="Poppins Light" panose="00000400000000000000" pitchFamily="2" charset="0"/>
                <a:cs typeface="Poppins Light" panose="00000400000000000000" pitchFamily="2" charset="0"/>
              </a:rPr>
              <a:t>with</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the</a:t>
            </a:r>
            <a:r>
              <a:rPr lang="cs-CZ" sz="1400" dirty="0">
                <a:latin typeface="Poppins Light" panose="00000400000000000000" pitchFamily="2" charset="0"/>
                <a:cs typeface="Poppins Light" panose="00000400000000000000" pitchFamily="2" charset="0"/>
              </a:rPr>
              <a:t> Congress </a:t>
            </a:r>
            <a:r>
              <a:rPr lang="cs-CZ" sz="1400" dirty="0" err="1">
                <a:latin typeface="Poppins Light" panose="00000400000000000000" pitchFamily="2" charset="0"/>
                <a:cs typeface="Poppins Light" panose="00000400000000000000" pitchFamily="2" charset="0"/>
              </a:rPr>
              <a:t>preparation</a:t>
            </a:r>
            <a:r>
              <a:rPr lang="cs-CZ" sz="1400" dirty="0">
                <a:latin typeface="Poppins Light" panose="00000400000000000000" pitchFamily="2" charset="0"/>
                <a:cs typeface="Poppins Light" panose="00000400000000000000" pitchFamily="2" charset="0"/>
              </a:rPr>
              <a:t>. In case the Congress generates </a:t>
            </a:r>
            <a:r>
              <a:rPr lang="en-GB" sz="1400" dirty="0">
                <a:latin typeface="Poppins Light" panose="00000400000000000000" pitchFamily="2" charset="0"/>
                <a:cs typeface="Poppins Light" panose="00000400000000000000" pitchFamily="2" charset="0"/>
              </a:rPr>
              <a:t>a </a:t>
            </a:r>
            <a:r>
              <a:rPr lang="cs-CZ" sz="1400" dirty="0">
                <a:latin typeface="Poppins Light" panose="00000400000000000000" pitchFamily="2" charset="0"/>
                <a:cs typeface="Poppins Light" panose="00000400000000000000" pitchFamily="2" charset="0"/>
              </a:rPr>
              <a:t>profit the split </a:t>
            </a:r>
            <a:r>
              <a:rPr lang="en-GB" sz="1400" dirty="0">
                <a:latin typeface="Poppins Light" panose="00000400000000000000" pitchFamily="2" charset="0"/>
                <a:cs typeface="Poppins Light" panose="00000400000000000000" pitchFamily="2" charset="0"/>
              </a:rPr>
              <a:t>will be</a:t>
            </a:r>
            <a:r>
              <a:rPr lang="cs-CZ" sz="1400" dirty="0">
                <a:latin typeface="Poppins Light" panose="00000400000000000000" pitchFamily="2" charset="0"/>
                <a:cs typeface="Poppins Light" panose="00000400000000000000" pitchFamily="2" charset="0"/>
              </a:rPr>
              <a:t> as follows:</a:t>
            </a:r>
          </a:p>
          <a:p>
            <a:pPr algn="just"/>
            <a:r>
              <a:rPr lang="cs-CZ" sz="1400" dirty="0">
                <a:latin typeface="Poppins Light" panose="00000400000000000000" pitchFamily="2" charset="0"/>
                <a:cs typeface="Poppins Light" panose="00000400000000000000" pitchFamily="2" charset="0"/>
              </a:rPr>
              <a:t>Up to 100.000 USD			profit goes entirely to IPNA</a:t>
            </a:r>
          </a:p>
          <a:p>
            <a:pPr algn="just"/>
            <a:r>
              <a:rPr lang="cs-CZ" sz="1400" dirty="0">
                <a:latin typeface="Poppins Light" panose="00000400000000000000" pitchFamily="2" charset="0"/>
                <a:cs typeface="Poppins Light" panose="00000400000000000000" pitchFamily="2" charset="0"/>
              </a:rPr>
              <a:t>Any profit Above 100.000 USD		profit shared evenly </a:t>
            </a:r>
            <a:r>
              <a:rPr lang="en-GB" sz="1400" dirty="0">
                <a:latin typeface="Poppins Light" panose="00000400000000000000" pitchFamily="2" charset="0"/>
                <a:cs typeface="Poppins Light" panose="00000400000000000000" pitchFamily="2" charset="0"/>
              </a:rPr>
              <a:t>between </a:t>
            </a:r>
            <a:r>
              <a:rPr lang="cs-CZ" sz="1400" dirty="0">
                <a:latin typeface="Poppins Light" panose="00000400000000000000" pitchFamily="2" charset="0"/>
                <a:cs typeface="Poppins Light" panose="00000400000000000000" pitchFamily="2" charset="0"/>
              </a:rPr>
              <a:t>IPNA and the local Host</a:t>
            </a:r>
          </a:p>
          <a:p>
            <a:pPr algn="just"/>
            <a:br>
              <a:rPr lang="cs-CZ" sz="1400" dirty="0">
                <a:latin typeface="Poppins Light" panose="00000400000000000000" pitchFamily="2" charset="0"/>
                <a:cs typeface="Poppins Light" panose="00000400000000000000" pitchFamily="2" charset="0"/>
              </a:rPr>
            </a:br>
            <a:r>
              <a:rPr lang="cs-CZ" sz="1400" dirty="0" err="1">
                <a:latin typeface="Poppins Light" panose="00000400000000000000" pitchFamily="2" charset="0"/>
                <a:cs typeface="Poppins Light" panose="00000400000000000000" pitchFamily="2" charset="0"/>
              </a:rPr>
              <a:t>Example</a:t>
            </a:r>
            <a:r>
              <a:rPr lang="cs-CZ" sz="1400" dirty="0">
                <a:latin typeface="Poppins Light" panose="00000400000000000000" pitchFamily="2" charset="0"/>
                <a:cs typeface="Poppins Light" panose="00000400000000000000" pitchFamily="2" charset="0"/>
              </a:rPr>
              <a:t>:</a:t>
            </a:r>
          </a:p>
          <a:p>
            <a:pPr algn="just"/>
            <a:r>
              <a:rPr lang="cs-CZ" sz="1400" dirty="0">
                <a:latin typeface="Poppins Light" panose="00000400000000000000" pitchFamily="2" charset="0"/>
                <a:cs typeface="Poppins Light" panose="00000400000000000000" pitchFamily="2" charset="0"/>
              </a:rPr>
              <a:t>The Congress </a:t>
            </a:r>
            <a:r>
              <a:rPr lang="cs-CZ" sz="1400" dirty="0" err="1">
                <a:latin typeface="Poppins Light" panose="00000400000000000000" pitchFamily="2" charset="0"/>
                <a:cs typeface="Poppins Light" panose="00000400000000000000" pitchFamily="2" charset="0"/>
              </a:rPr>
              <a:t>generates</a:t>
            </a:r>
            <a:r>
              <a:rPr lang="cs-CZ" sz="1400" dirty="0">
                <a:latin typeface="Poppins Light" panose="00000400000000000000" pitchFamily="2" charset="0"/>
                <a:cs typeface="Poppins Light" panose="00000400000000000000" pitchFamily="2" charset="0"/>
              </a:rPr>
              <a:t> a profit of 120.000 USD. The split </a:t>
            </a:r>
            <a:r>
              <a:rPr lang="cs-CZ" sz="1400" dirty="0" err="1">
                <a:latin typeface="Poppins Light" panose="00000400000000000000" pitchFamily="2" charset="0"/>
                <a:cs typeface="Poppins Light" panose="00000400000000000000" pitchFamily="2" charset="0"/>
              </a:rPr>
              <a:t>is</a:t>
            </a:r>
            <a:r>
              <a:rPr lang="cs-CZ" sz="1400" dirty="0">
                <a:latin typeface="Poppins Light" panose="00000400000000000000" pitchFamily="2" charset="0"/>
                <a:cs typeface="Poppins Light" panose="00000400000000000000" pitchFamily="2" charset="0"/>
              </a:rPr>
              <a:t> IPNA 110.000 USD, </a:t>
            </a:r>
            <a:r>
              <a:rPr lang="cs-CZ" sz="1400" dirty="0" err="1">
                <a:latin typeface="Poppins Light" panose="00000400000000000000" pitchFamily="2" charset="0"/>
                <a:cs typeface="Poppins Light" panose="00000400000000000000" pitchFamily="2" charset="0"/>
              </a:rPr>
              <a:t>local</a:t>
            </a:r>
            <a:r>
              <a:rPr lang="cs-CZ" sz="1400" dirty="0">
                <a:latin typeface="Poppins Light" panose="00000400000000000000" pitchFamily="2" charset="0"/>
                <a:cs typeface="Poppins Light" panose="00000400000000000000" pitchFamily="2" charset="0"/>
              </a:rPr>
              <a:t> host 10.000 USD.</a:t>
            </a:r>
            <a:endParaRPr lang="en-US" sz="1400" dirty="0">
              <a:latin typeface="Poppins Light" panose="00000400000000000000" pitchFamily="2" charset="0"/>
              <a:cs typeface="Poppins Light" panose="00000400000000000000" pitchFamily="2" charset="0"/>
            </a:endParaRPr>
          </a:p>
          <a:p>
            <a:pPr algn="just"/>
            <a:endParaRPr lang="en-GB" sz="1400" strike="sngStrike" dirty="0">
              <a:latin typeface="Poppins Light" panose="00000400000000000000" pitchFamily="2" charset="0"/>
              <a:cs typeface="Poppins Light" panose="00000400000000000000" pitchFamily="2" charset="0"/>
            </a:endParaRPr>
          </a:p>
          <a:p>
            <a:pPr algn="just"/>
            <a:r>
              <a:rPr lang="en-US" sz="1400" b="1" dirty="0">
                <a:solidFill>
                  <a:srgbClr val="333333"/>
                </a:solidFill>
                <a:effectLst/>
                <a:latin typeface="Poppins Light" panose="00000400000000000000" pitchFamily="2" charset="0"/>
                <a:cs typeface="Poppins Light" panose="00000400000000000000" pitchFamily="2" charset="0"/>
              </a:rPr>
              <a:t>It is highly recommended that the bid proposer demonstrate efforts to promote sustainable practices in the development of the congress</a:t>
            </a:r>
            <a:r>
              <a:rPr lang="en-US" sz="1400" b="0" dirty="0">
                <a:solidFill>
                  <a:srgbClr val="333333"/>
                </a:solidFill>
                <a:effectLst/>
                <a:latin typeface="Poppins Light" panose="00000400000000000000" pitchFamily="2" charset="0"/>
                <a:cs typeface="Poppins Light" panose="00000400000000000000" pitchFamily="2" charset="0"/>
              </a:rPr>
              <a:t>.</a:t>
            </a:r>
            <a:endParaRPr lang="en-US" sz="14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2947109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471CA-55E7-B753-A9FD-8203FCC84CB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0162E2E-2D8A-8261-7056-174D8411E0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961570EC-7AE4-0350-7B58-3FF480A86BC0}"/>
              </a:ext>
            </a:extLst>
          </p:cNvPr>
          <p:cNvSpPr txBox="1"/>
          <p:nvPr/>
        </p:nvSpPr>
        <p:spPr>
          <a:xfrm>
            <a:off x="483079" y="978567"/>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proposal</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48A738A9-647D-A064-0C48-728C8FE05707}"/>
              </a:ext>
            </a:extLst>
          </p:cNvPr>
          <p:cNvSpPr txBox="1"/>
          <p:nvPr/>
        </p:nvSpPr>
        <p:spPr>
          <a:xfrm>
            <a:off x="483079" y="1699080"/>
            <a:ext cx="11214340" cy="4832092"/>
          </a:xfrm>
          <a:prstGeom prst="rect">
            <a:avLst/>
          </a:prstGeom>
          <a:noFill/>
        </p:spPr>
        <p:txBody>
          <a:bodyPr wrap="square" rtlCol="0">
            <a:spAutoFit/>
          </a:bodyPr>
          <a:lstStyle/>
          <a:p>
            <a:pPr marL="0" indent="0" algn="just">
              <a:buNone/>
            </a:pPr>
            <a:r>
              <a:rPr lang="en-GB" sz="1400" dirty="0">
                <a:latin typeface="Poppins Light" panose="00000400000000000000" pitchFamily="2" charset="0"/>
                <a:cs typeface="Poppins Light" panose="00000400000000000000" pitchFamily="2" charset="0"/>
              </a:rPr>
              <a:t>The </a:t>
            </a:r>
            <a:r>
              <a:rPr lang="cs-CZ" sz="1400" dirty="0" err="1">
                <a:latin typeface="Poppins Light" panose="00000400000000000000" pitchFamily="2" charset="0"/>
                <a:cs typeface="Poppins Light" panose="00000400000000000000" pitchFamily="2" charset="0"/>
              </a:rPr>
              <a:t>applicant</a:t>
            </a:r>
            <a:r>
              <a:rPr lang="cs-CZ" sz="1400" dirty="0">
                <a:latin typeface="Poppins Light" panose="00000400000000000000" pitchFamily="2" charset="0"/>
                <a:cs typeface="Poppins Light" panose="00000400000000000000" pitchFamily="2" charset="0"/>
              </a:rPr>
              <a:t> </a:t>
            </a:r>
            <a:r>
              <a:rPr lang="en-GB" sz="1400" dirty="0">
                <a:latin typeface="Poppins Light" panose="00000400000000000000" pitchFamily="2" charset="0"/>
                <a:cs typeface="Poppins Light" panose="00000400000000000000" pitchFamily="2" charset="0"/>
              </a:rPr>
              <a:t>will:</a:t>
            </a:r>
          </a:p>
          <a:p>
            <a:pPr marL="0" indent="0" algn="just">
              <a:buNone/>
            </a:pPr>
            <a:endParaRPr lang="en-GB" sz="1400" dirty="0">
              <a:latin typeface="Poppins Light" panose="00000400000000000000" pitchFamily="2" charset="0"/>
              <a:cs typeface="Poppins Light" panose="00000400000000000000" pitchFamily="2" charset="0"/>
            </a:endParaRPr>
          </a:p>
          <a:p>
            <a:pPr marL="342900" lvl="0" indent="-342900">
              <a:buAutoNum type="arabicPeriod"/>
              <a:tabLst>
                <a:tab pos="457200" algn="l"/>
              </a:tabLst>
            </a:pPr>
            <a:r>
              <a:rPr lang="cs-CZ" sz="1400" b="1" dirty="0" err="1">
                <a:latin typeface="Poppins Light" panose="00000400000000000000" pitchFamily="2" charset="0"/>
                <a:cs typeface="Poppins Light" panose="00000400000000000000" pitchFamily="2" charset="0"/>
              </a:rPr>
              <a:t>Prepare</a:t>
            </a:r>
            <a:r>
              <a:rPr lang="cs-CZ" sz="1400" b="1" dirty="0">
                <a:latin typeface="Poppins Light" panose="00000400000000000000" pitchFamily="2" charset="0"/>
                <a:cs typeface="Poppins Light" panose="00000400000000000000" pitchFamily="2" charset="0"/>
              </a:rPr>
              <a:t> the </a:t>
            </a:r>
            <a:r>
              <a:rPr lang="cs-CZ" sz="1400" b="1" dirty="0" err="1">
                <a:latin typeface="Poppins Light" panose="00000400000000000000" pitchFamily="2" charset="0"/>
                <a:cs typeface="Poppins Light" panose="00000400000000000000" pitchFamily="2" charset="0"/>
              </a:rPr>
              <a:t>application</a:t>
            </a:r>
            <a:r>
              <a:rPr lang="cs-CZ" sz="1400" b="1" dirty="0">
                <a:latin typeface="Poppins Light" panose="00000400000000000000" pitchFamily="2" charset="0"/>
                <a:cs typeface="Poppins Light" panose="00000400000000000000" pitchFamily="2" charset="0"/>
              </a:rPr>
              <a:t> </a:t>
            </a:r>
            <a:r>
              <a:rPr lang="en-GB" sz="1400" b="1" dirty="0">
                <a:latin typeface="Poppins Light" panose="00000400000000000000" pitchFamily="2" charset="0"/>
                <a:cs typeface="Poppins Light" panose="00000400000000000000" pitchFamily="2" charset="0"/>
              </a:rPr>
              <a:t>to host the IPNA </a:t>
            </a:r>
            <a:r>
              <a:rPr lang="cs-CZ" sz="1400" b="1" dirty="0">
                <a:latin typeface="Poppins Light" panose="00000400000000000000" pitchFamily="2" charset="0"/>
                <a:cs typeface="Poppins Light" panose="00000400000000000000" pitchFamily="2" charset="0"/>
              </a:rPr>
              <a:t>Congress</a:t>
            </a:r>
            <a:r>
              <a:rPr lang="en-GB" sz="1400" b="1" dirty="0">
                <a:latin typeface="Poppins Light" panose="00000400000000000000" pitchFamily="2" charset="0"/>
                <a:cs typeface="Poppins Light" panose="00000400000000000000" pitchFamily="2" charset="0"/>
              </a:rPr>
              <a:t> with a local organizing </a:t>
            </a:r>
            <a:r>
              <a:rPr lang="en-GB" sz="1400" b="1" dirty="0" err="1">
                <a:latin typeface="Poppins Light" panose="00000400000000000000" pitchFamily="2" charset="0"/>
                <a:cs typeface="Poppins Light" panose="00000400000000000000" pitchFamily="2" charset="0"/>
              </a:rPr>
              <a:t>committe</a:t>
            </a:r>
            <a:r>
              <a:rPr lang="cs-CZ" sz="1400" b="1" dirty="0">
                <a:latin typeface="Poppins Light" panose="00000400000000000000" pitchFamily="2" charset="0"/>
                <a:cs typeface="Poppins Light" panose="00000400000000000000" pitchFamily="2" charset="0"/>
              </a:rPr>
              <a:t>e</a:t>
            </a:r>
            <a:r>
              <a:rPr lang="en-GB" sz="1400" b="1" dirty="0">
                <a:latin typeface="Poppins Light" panose="00000400000000000000" pitchFamily="2" charset="0"/>
                <a:cs typeface="Poppins Light" panose="00000400000000000000" pitchFamily="2" charset="0"/>
              </a:rPr>
              <a:t>.</a:t>
            </a:r>
            <a:br>
              <a:rPr lang="cs-CZ" sz="1400" dirty="0">
                <a:latin typeface="Poppins Light" panose="00000400000000000000" pitchFamily="2" charset="0"/>
                <a:cs typeface="Poppins Light" panose="00000400000000000000" pitchFamily="2" charset="0"/>
              </a:rPr>
            </a:br>
            <a:br>
              <a:rPr lang="cs-CZ" sz="1400" dirty="0">
                <a:latin typeface="Poppins Light" panose="00000400000000000000" pitchFamily="2" charset="0"/>
                <a:cs typeface="Poppins Light" panose="00000400000000000000" pitchFamily="2" charset="0"/>
              </a:rPr>
            </a:br>
            <a:r>
              <a:rPr lang="cs-CZ" sz="1400" b="1" dirty="0" err="1">
                <a:latin typeface="Poppins Light" panose="00000400000000000000" pitchFamily="2" charset="0"/>
                <a:cs typeface="Poppins Light" panose="00000400000000000000" pitchFamily="2" charset="0"/>
              </a:rPr>
              <a:t>Cooperation</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with</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the</a:t>
            </a:r>
            <a:r>
              <a:rPr lang="cs-CZ" sz="1400" b="1" dirty="0">
                <a:latin typeface="Poppins Light" panose="00000400000000000000" pitchFamily="2" charset="0"/>
                <a:cs typeface="Poppins Light" panose="00000400000000000000" pitchFamily="2" charset="0"/>
              </a:rPr>
              <a:t> independent </a:t>
            </a:r>
            <a:r>
              <a:rPr lang="cs-CZ" sz="1400" b="1" dirty="0" err="1">
                <a:latin typeface="Poppins Light" panose="00000400000000000000" pitchFamily="2" charset="0"/>
                <a:cs typeface="Poppins Light" panose="00000400000000000000" pitchFamily="2" charset="0"/>
              </a:rPr>
              <a:t>Convention</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bureau</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is</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welcome</a:t>
            </a:r>
            <a:r>
              <a:rPr lang="cs-CZ" sz="1400" b="1" dirty="0">
                <a:latin typeface="Poppins Light" panose="00000400000000000000" pitchFamily="2" charset="0"/>
                <a:cs typeface="Poppins Light" panose="00000400000000000000" pitchFamily="2" charset="0"/>
              </a:rPr>
              <a:t>.</a:t>
            </a:r>
          </a:p>
          <a:p>
            <a:pPr marL="342900" indent="-342900">
              <a:buFont typeface="+mj-lt"/>
              <a:buAutoNum type="arabicPeriod"/>
            </a:pPr>
            <a:endParaRPr lang="cs-CZ" sz="1400" b="1" dirty="0">
              <a:latin typeface="Poppins Light" panose="00000400000000000000" pitchFamily="2" charset="0"/>
              <a:cs typeface="Poppins Light" panose="00000400000000000000" pitchFamily="2" charset="0"/>
            </a:endParaRPr>
          </a:p>
          <a:p>
            <a:pPr marL="342900" indent="-342900">
              <a:buFont typeface="+mj-lt"/>
              <a:buAutoNum type="arabicPeriod"/>
            </a:pPr>
            <a:r>
              <a:rPr lang="cs-CZ" sz="1400" b="1" dirty="0" err="1">
                <a:latin typeface="Poppins Light" panose="00000400000000000000" pitchFamily="2" charset="0"/>
                <a:cs typeface="Poppins Light" panose="00000400000000000000" pitchFamily="2" charset="0"/>
              </a:rPr>
              <a:t>Provide</a:t>
            </a:r>
            <a:r>
              <a:rPr lang="cs-CZ" sz="1400" b="1" dirty="0">
                <a:latin typeface="Poppins Light" panose="00000400000000000000" pitchFamily="2" charset="0"/>
                <a:cs typeface="Poppins Light" panose="00000400000000000000" pitchFamily="2" charset="0"/>
              </a:rPr>
              <a:t> IPNA </a:t>
            </a:r>
            <a:r>
              <a:rPr lang="cs-CZ" sz="1400" b="1" dirty="0" err="1">
                <a:latin typeface="Poppins Light" panose="00000400000000000000" pitchFamily="2" charset="0"/>
                <a:cs typeface="Poppins Light" panose="00000400000000000000" pitchFamily="2" charset="0"/>
              </a:rPr>
              <a:t>with</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local</a:t>
            </a:r>
            <a:r>
              <a:rPr lang="cs-CZ" sz="1400" b="1" dirty="0">
                <a:latin typeface="Poppins Light" panose="00000400000000000000" pitchFamily="2" charset="0"/>
                <a:cs typeface="Poppins Light" panose="00000400000000000000" pitchFamily="2" charset="0"/>
              </a:rPr>
              <a:t> </a:t>
            </a:r>
            <a:r>
              <a:rPr lang="fr-FR" sz="1400" b="1" dirty="0">
                <a:latin typeface="Poppins Light" panose="00000400000000000000" pitchFamily="2" charset="0"/>
                <a:cs typeface="Poppins Light" panose="00000400000000000000" pitchFamily="2" charset="0"/>
              </a:rPr>
              <a:t>information </a:t>
            </a:r>
            <a:r>
              <a:rPr lang="fr-FR" sz="1400" b="1" dirty="0" err="1">
                <a:latin typeface="Poppins Light" panose="00000400000000000000" pitchFamily="2" charset="0"/>
                <a:cs typeface="Poppins Light" panose="00000400000000000000" pitchFamily="2" charset="0"/>
              </a:rPr>
              <a:t>related</a:t>
            </a:r>
            <a:r>
              <a:rPr lang="fr-FR" sz="1400" b="1" dirty="0">
                <a:latin typeface="Poppins Light" panose="00000400000000000000" pitchFamily="2" charset="0"/>
                <a:cs typeface="Poppins Light" panose="00000400000000000000" pitchFamily="2" charset="0"/>
              </a:rPr>
              <a:t> to the destination and </a:t>
            </a:r>
            <a:r>
              <a:rPr lang="cs-CZ" sz="1400" b="1" dirty="0">
                <a:latin typeface="Poppins Light" panose="00000400000000000000" pitchFamily="2" charset="0"/>
                <a:cs typeface="Poppins Light" panose="00000400000000000000" pitchFamily="2" charset="0"/>
              </a:rPr>
              <a:t>its safety</a:t>
            </a:r>
            <a:r>
              <a:rPr lang="en-GB" sz="1400" b="1" dirty="0">
                <a:latin typeface="Poppins Light" panose="00000400000000000000" pitchFamily="2" charset="0"/>
                <a:cs typeface="Poppins Light" panose="00000400000000000000" pitchFamily="2" charset="0"/>
              </a:rPr>
              <a:t>.</a:t>
            </a:r>
          </a:p>
          <a:p>
            <a:pPr algn="just"/>
            <a:endParaRPr lang="en-GB" sz="1400" dirty="0">
              <a:latin typeface="Poppins Light" panose="00000400000000000000" pitchFamily="2" charset="0"/>
              <a:cs typeface="Poppins Light" panose="00000400000000000000" pitchFamily="2" charset="0"/>
            </a:endParaRPr>
          </a:p>
          <a:p>
            <a:pPr marL="0" indent="0" algn="just">
              <a:buNone/>
            </a:pPr>
            <a:r>
              <a:rPr lang="en-GB" sz="1400" dirty="0">
                <a:latin typeface="Poppins Light" panose="00000400000000000000" pitchFamily="2" charset="0"/>
                <a:cs typeface="Poppins Light" panose="00000400000000000000" pitchFamily="2" charset="0"/>
              </a:rPr>
              <a:t>The </a:t>
            </a:r>
            <a:r>
              <a:rPr lang="cs-CZ" sz="1400" dirty="0">
                <a:latin typeface="Poppins Light" panose="00000400000000000000" pitchFamily="2" charset="0"/>
                <a:cs typeface="Poppins Light" panose="00000400000000000000" pitchFamily="2" charset="0"/>
              </a:rPr>
              <a:t>Host </a:t>
            </a:r>
            <a:r>
              <a:rPr lang="cs-CZ" sz="1400" dirty="0" err="1">
                <a:latin typeface="Poppins Light" panose="00000400000000000000" pitchFamily="2" charset="0"/>
                <a:cs typeface="Poppins Light" panose="00000400000000000000" pitchFamily="2" charset="0"/>
              </a:rPr>
              <a:t>should</a:t>
            </a:r>
            <a:r>
              <a:rPr lang="cs-CZ" sz="1400" dirty="0">
                <a:latin typeface="Poppins Light" panose="00000400000000000000" pitchFamily="2" charset="0"/>
                <a:cs typeface="Poppins Light" panose="00000400000000000000" pitchFamily="2" charset="0"/>
              </a:rPr>
              <a:t> support </a:t>
            </a:r>
            <a:r>
              <a:rPr lang="cs-CZ" sz="1400" dirty="0" err="1">
                <a:latin typeface="Poppins Light" panose="00000400000000000000" pitchFamily="2" charset="0"/>
                <a:cs typeface="Poppins Light" panose="00000400000000000000" pitchFamily="2" charset="0"/>
              </a:rPr>
              <a:t>the</a:t>
            </a:r>
            <a:r>
              <a:rPr lang="cs-CZ" sz="1400" dirty="0">
                <a:latin typeface="Poppins Light" panose="00000400000000000000" pitchFamily="2" charset="0"/>
                <a:cs typeface="Poppins Light" panose="00000400000000000000" pitchFamily="2" charset="0"/>
              </a:rPr>
              <a:t> IPNA and </a:t>
            </a:r>
            <a:r>
              <a:rPr lang="cs-CZ" sz="1400" dirty="0" err="1">
                <a:latin typeface="Poppins Light" panose="00000400000000000000" pitchFamily="2" charset="0"/>
                <a:cs typeface="Poppins Light" panose="00000400000000000000" pitchFamily="2" charset="0"/>
              </a:rPr>
              <a:t>its</a:t>
            </a:r>
            <a:r>
              <a:rPr lang="cs-CZ" sz="1400" dirty="0">
                <a:latin typeface="Poppins Light" panose="00000400000000000000" pitchFamily="2" charset="0"/>
                <a:cs typeface="Poppins Light" panose="00000400000000000000" pitchFamily="2" charset="0"/>
              </a:rPr>
              <a:t> PCO </a:t>
            </a:r>
            <a:r>
              <a:rPr lang="cs-CZ" sz="1400" dirty="0" err="1">
                <a:latin typeface="Poppins Light" panose="00000400000000000000" pitchFamily="2" charset="0"/>
                <a:cs typeface="Poppins Light" panose="00000400000000000000" pitchFamily="2" charset="0"/>
              </a:rPr>
              <a:t>with</a:t>
            </a:r>
            <a:r>
              <a:rPr lang="cs-CZ" sz="1400" dirty="0">
                <a:latin typeface="Poppins Light" panose="00000400000000000000" pitchFamily="2" charset="0"/>
                <a:cs typeface="Poppins Light" panose="00000400000000000000" pitchFamily="2" charset="0"/>
              </a:rPr>
              <a:t> </a:t>
            </a:r>
            <a:r>
              <a:rPr lang="en-GB" sz="1400" dirty="0">
                <a:latin typeface="Poppins Light" panose="00000400000000000000" pitchFamily="2" charset="0"/>
                <a:cs typeface="Poppins Light" panose="00000400000000000000" pitchFamily="2" charset="0"/>
              </a:rPr>
              <a:t>the following :</a:t>
            </a:r>
            <a:endParaRPr lang="cs-CZ" sz="1400" dirty="0">
              <a:latin typeface="Poppins Light" panose="00000400000000000000" pitchFamily="2" charset="0"/>
              <a:cs typeface="Poppins Light" panose="00000400000000000000" pitchFamily="2" charset="0"/>
            </a:endParaRPr>
          </a:p>
          <a:p>
            <a:pPr lvl="1">
              <a:tabLst>
                <a:tab pos="914400" algn="l"/>
              </a:tabLst>
            </a:pPr>
            <a:endParaRPr lang="en-US" sz="1400" dirty="0">
              <a:latin typeface="Poppins Light" panose="00000400000000000000" pitchFamily="2"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400" dirty="0" err="1">
                <a:latin typeface="Poppins Light" panose="00000400000000000000" pitchFamily="2" charset="0"/>
                <a:cs typeface="Poppins Light" panose="00000400000000000000" pitchFamily="2" charset="0"/>
              </a:rPr>
              <a:t>Consulting</a:t>
            </a:r>
            <a:r>
              <a:rPr lang="cs-CZ" sz="1400" dirty="0">
                <a:latin typeface="Poppins Light" panose="00000400000000000000" pitchFamily="2" charset="0"/>
                <a:cs typeface="Poppins Light" panose="00000400000000000000" pitchFamily="2" charset="0"/>
              </a:rPr>
              <a:t> on: Congress </a:t>
            </a:r>
            <a:r>
              <a:rPr lang="cs-CZ" sz="1400" dirty="0" err="1">
                <a:latin typeface="Poppins Light" panose="00000400000000000000" pitchFamily="2" charset="0"/>
                <a:cs typeface="Poppins Light" panose="00000400000000000000" pitchFamily="2" charset="0"/>
              </a:rPr>
              <a:t>venue</a:t>
            </a:r>
            <a:r>
              <a:rPr lang="cs-CZ" sz="1400" dirty="0">
                <a:latin typeface="Poppins Light" panose="00000400000000000000" pitchFamily="2" charset="0"/>
                <a:cs typeface="Poppins Light" panose="00000400000000000000" pitchFamily="2" charset="0"/>
              </a:rPr>
              <a:t> </a:t>
            </a:r>
            <a:r>
              <a:rPr lang="en-GB" sz="1400" dirty="0">
                <a:latin typeface="Poppins Light" panose="00000400000000000000" pitchFamily="2" charset="0"/>
                <a:cs typeface="Poppins Light" panose="00000400000000000000" pitchFamily="2" charset="0"/>
              </a:rPr>
              <a:t>selection, catering during the </a:t>
            </a:r>
            <a:r>
              <a:rPr lang="cs-CZ" sz="1400" dirty="0">
                <a:latin typeface="Poppins Light" panose="00000400000000000000" pitchFamily="2" charset="0"/>
                <a:cs typeface="Poppins Light" panose="00000400000000000000" pitchFamily="2" charset="0"/>
              </a:rPr>
              <a:t>Congress</a:t>
            </a:r>
            <a:r>
              <a:rPr lang="en-GB" sz="1400" dirty="0">
                <a:latin typeface="Poppins Light" panose="00000400000000000000" pitchFamily="2" charset="0"/>
                <a:cs typeface="Poppins Light" panose="00000400000000000000" pitchFamily="2" charset="0"/>
              </a:rPr>
              <a:t>, </a:t>
            </a:r>
            <a:r>
              <a:rPr lang="cs-CZ" sz="1400" dirty="0">
                <a:latin typeface="Poppins Light" panose="00000400000000000000" pitchFamily="2" charset="0"/>
                <a:cs typeface="Poppins Light" panose="00000400000000000000" pitchFamily="2" charset="0"/>
              </a:rPr>
              <a:t>and </a:t>
            </a:r>
            <a:r>
              <a:rPr lang="en-GB" sz="1400" dirty="0">
                <a:latin typeface="Poppins Light" panose="00000400000000000000" pitchFamily="2" charset="0"/>
                <a:cs typeface="Poppins Light" panose="00000400000000000000" pitchFamily="2" charset="0"/>
              </a:rPr>
              <a:t>local support staff during the Congress</a:t>
            </a:r>
            <a:r>
              <a:rPr lang="cs-CZ" sz="1400" dirty="0">
                <a:latin typeface="Poppins Light" panose="00000400000000000000" pitchFamily="2" charset="0"/>
                <a:cs typeface="Poppins Light" panose="00000400000000000000" pitchFamily="2" charset="0"/>
              </a:rPr>
              <a:t>.</a:t>
            </a:r>
            <a:endParaRPr lang="en-GB" sz="1400" dirty="0">
              <a:latin typeface="Poppins Light" panose="00000400000000000000" pitchFamily="2" charset="0"/>
              <a:cs typeface="Poppins Light" panose="00000400000000000000" pitchFamily="2" charset="0"/>
            </a:endParaRPr>
          </a:p>
          <a:p>
            <a:pPr marL="742950" lvl="1" indent="-285750">
              <a:buFont typeface="Arial" panose="020B0604020202020204" pitchFamily="34" charset="0"/>
              <a:buChar char="–"/>
              <a:tabLst>
                <a:tab pos="914400" algn="l"/>
              </a:tabLst>
            </a:pPr>
            <a:endParaRPr lang="en-GB" sz="1400" dirty="0">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Destination management: Accommodation, ground transportation, social </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program</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 dinners, and </a:t>
            </a:r>
            <a:r>
              <a:rPr lang="cs-CZ" sz="1400" dirty="0" err="1">
                <a:effectLst/>
                <a:latin typeface="Poppins Light" panose="00000400000000000000" pitchFamily="2" charset="0"/>
                <a:ea typeface="Times New Roman" panose="02020603050405020304" pitchFamily="18" charset="0"/>
                <a:cs typeface="Poppins Light" panose="00000400000000000000" pitchFamily="2" charset="0"/>
              </a:rPr>
              <a:t>pre</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 and </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post-</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congress </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tours</a:t>
            </a:r>
            <a:r>
              <a:rPr lang="en-GB" sz="1400" dirty="0">
                <a:latin typeface="Poppins Light" panose="00000400000000000000" pitchFamily="2" charset="0"/>
                <a:ea typeface="Times New Roman" panose="02020603050405020304" pitchFamily="18" charset="0"/>
                <a:cs typeface="Poppins Light" panose="00000400000000000000" pitchFamily="2" charset="0"/>
              </a:rPr>
              <a:t>.</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 </a:t>
            </a:r>
            <a:br>
              <a:rPr lang="cs-CZ" sz="1400" dirty="0">
                <a:effectLst/>
                <a:latin typeface="Poppins Light" panose="00000400000000000000" pitchFamily="2" charset="0"/>
                <a:ea typeface="Times New Roman" panose="02020603050405020304" pitchFamily="18" charset="0"/>
                <a:cs typeface="Poppins Light" panose="00000400000000000000" pitchFamily="2" charset="0"/>
              </a:rPr>
            </a:br>
            <a:endParaRPr lang="en-US" sz="1400" dirty="0">
              <a:effectLst/>
              <a:latin typeface="Poppins Light" panose="00000400000000000000" pitchFamily="2" charset="0"/>
              <a:ea typeface="Calibri" panose="020F0502020204030204" pitchFamily="34"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400" dirty="0" err="1">
                <a:effectLst/>
                <a:latin typeface="Poppins Light" panose="00000400000000000000" pitchFamily="2" charset="0"/>
                <a:ea typeface="Times New Roman" panose="02020603050405020304" pitchFamily="18" charset="0"/>
                <a:cs typeface="Poppins Light" panose="00000400000000000000" pitchFamily="2" charset="0"/>
              </a:rPr>
              <a:t>Local</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 </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Sponsoring: Exhibition management, </a:t>
            </a:r>
            <a:r>
              <a:rPr lang="cs-CZ" sz="1400" dirty="0" err="1">
                <a:effectLst/>
                <a:latin typeface="Poppins Light" panose="00000400000000000000" pitchFamily="2" charset="0"/>
                <a:ea typeface="Times New Roman" panose="02020603050405020304" pitchFamily="18" charset="0"/>
                <a:cs typeface="Poppins Light" panose="00000400000000000000" pitchFamily="2" charset="0"/>
              </a:rPr>
              <a:t>partnerships</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 </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program</a:t>
            </a:r>
            <a:endParaRPr lang="cs-CZ" sz="1400" dirty="0">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endParaRPr lang="cs-CZ" sz="1400" dirty="0">
              <a:effectLst/>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L</a:t>
            </a:r>
            <a:r>
              <a:rPr lang="en-GB" sz="1400" dirty="0" err="1">
                <a:effectLst/>
                <a:latin typeface="Poppins Light" panose="00000400000000000000" pitchFamily="2" charset="0"/>
                <a:ea typeface="Times New Roman" panose="02020603050405020304" pitchFamily="18" charset="0"/>
                <a:cs typeface="Poppins Light" panose="00000400000000000000" pitchFamily="2" charset="0"/>
              </a:rPr>
              <a:t>iaison</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 office: </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O</a:t>
            </a:r>
            <a:r>
              <a:rPr lang="en-GB" sz="1400" dirty="0" err="1">
                <a:effectLst/>
                <a:latin typeface="Poppins Light" panose="00000400000000000000" pitchFamily="2" charset="0"/>
                <a:ea typeface="Times New Roman" panose="02020603050405020304" pitchFamily="18" charset="0"/>
                <a:cs typeface="Poppins Light" panose="00000400000000000000" pitchFamily="2" charset="0"/>
              </a:rPr>
              <a:t>fficial</a:t>
            </a:r>
            <a:r>
              <a:rPr lang="en-GB" sz="1400" dirty="0">
                <a:effectLst/>
                <a:latin typeface="Poppins Light" panose="00000400000000000000" pitchFamily="2" charset="0"/>
                <a:ea typeface="Times New Roman" panose="02020603050405020304" pitchFamily="18" charset="0"/>
                <a:cs typeface="Poppins Light" panose="00000400000000000000" pitchFamily="2" charset="0"/>
              </a:rPr>
              <a:t> bodies, </a:t>
            </a:r>
            <a:r>
              <a:rPr lang="en-GB" sz="1400" dirty="0" err="1">
                <a:effectLst/>
                <a:latin typeface="Poppins Light" panose="00000400000000000000" pitchFamily="2" charset="0"/>
                <a:ea typeface="Times New Roman" panose="02020603050405020304" pitchFamily="18" charset="0"/>
                <a:cs typeface="Poppins Light" panose="00000400000000000000" pitchFamily="2" charset="0"/>
              </a:rPr>
              <a:t>lobbyin</a:t>
            </a:r>
            <a:r>
              <a:rPr lang="cs-CZ" sz="1400" dirty="0">
                <a:effectLst/>
                <a:latin typeface="Poppins Light" panose="00000400000000000000" pitchFamily="2" charset="0"/>
                <a:ea typeface="Times New Roman" panose="02020603050405020304" pitchFamily="18" charset="0"/>
                <a:cs typeface="Poppins Light" panose="00000400000000000000" pitchFamily="2" charset="0"/>
              </a:rPr>
              <a:t>g</a:t>
            </a:r>
          </a:p>
          <a:p>
            <a:pPr lvl="1">
              <a:tabLst>
                <a:tab pos="914400" algn="l"/>
              </a:tabLst>
            </a:pPr>
            <a:endParaRPr lang="cs-CZ" sz="1400" dirty="0">
              <a:effectLst/>
              <a:latin typeface="Poppins Light" panose="00000400000000000000" pitchFamily="2" charset="0"/>
              <a:ea typeface="Times New Roman" panose="02020603050405020304" pitchFamily="18" charset="0"/>
              <a:cs typeface="Poppins Light" panose="00000400000000000000" pitchFamily="2" charset="0"/>
            </a:endParaRPr>
          </a:p>
          <a:p>
            <a:pPr marL="273050" lvl="1" indent="-273050">
              <a:tabLst>
                <a:tab pos="914400" algn="l"/>
              </a:tabLst>
            </a:pPr>
            <a:r>
              <a:rPr lang="cs-CZ" sz="1400" b="1" dirty="0">
                <a:effectLst/>
                <a:latin typeface="Poppins Light" panose="00000400000000000000" pitchFamily="2" charset="0"/>
                <a:ea typeface="Times New Roman" panose="02020603050405020304" pitchFamily="18" charset="0"/>
                <a:cs typeface="Poppins Light" panose="00000400000000000000" pitchFamily="2" charset="0"/>
              </a:rPr>
              <a:t>3. 	</a:t>
            </a:r>
            <a:r>
              <a:rPr lang="cs-CZ" sz="1400" b="1" dirty="0" err="1">
                <a:latin typeface="Poppins Light" panose="00000400000000000000" pitchFamily="2" charset="0"/>
                <a:cs typeface="Poppins Light" panose="00000400000000000000" pitchFamily="2" charset="0"/>
              </a:rPr>
              <a:t>Present</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its</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bid</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without</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commitment</a:t>
            </a:r>
            <a:r>
              <a:rPr lang="cs-CZ" sz="1400" b="1" dirty="0">
                <a:latin typeface="Poppins Light" panose="00000400000000000000" pitchFamily="2" charset="0"/>
                <a:cs typeface="Poppins Light" panose="00000400000000000000" pitchFamily="2" charset="0"/>
              </a:rPr>
              <a:t> to any </a:t>
            </a:r>
            <a:r>
              <a:rPr lang="cs-CZ" sz="1400" b="1" dirty="0" err="1">
                <a:latin typeface="Poppins Light" panose="00000400000000000000" pitchFamily="2" charset="0"/>
                <a:cs typeface="Poppins Light" panose="00000400000000000000" pitchFamily="2" charset="0"/>
              </a:rPr>
              <a:t>local</a:t>
            </a:r>
            <a:r>
              <a:rPr lang="cs-CZ" sz="1400" b="1" dirty="0">
                <a:latin typeface="Poppins Light" panose="00000400000000000000" pitchFamily="2" charset="0"/>
                <a:cs typeface="Poppins Light" panose="00000400000000000000" pitchFamily="2" charset="0"/>
              </a:rPr>
              <a:t> </a:t>
            </a:r>
            <a:r>
              <a:rPr lang="cs-CZ" sz="1400" b="1" dirty="0" err="1">
                <a:latin typeface="Poppins Light" panose="00000400000000000000" pitchFamily="2" charset="0"/>
                <a:cs typeface="Poppins Light" panose="00000400000000000000" pitchFamily="2" charset="0"/>
              </a:rPr>
              <a:t>agency</a:t>
            </a:r>
            <a:r>
              <a:rPr lang="cs-CZ" sz="1400" b="1" dirty="0">
                <a:latin typeface="Poppins Light" panose="00000400000000000000" pitchFamily="2" charset="0"/>
                <a:cs typeface="Poppins Light" panose="00000400000000000000" pitchFamily="2" charset="0"/>
              </a:rPr>
              <a:t> (PCO </a:t>
            </a:r>
            <a:r>
              <a:rPr lang="cs-CZ" sz="1400" b="1" dirty="0" err="1">
                <a:latin typeface="Poppins Light" panose="00000400000000000000" pitchFamily="2" charset="0"/>
                <a:cs typeface="Poppins Light" panose="00000400000000000000" pitchFamily="2" charset="0"/>
              </a:rPr>
              <a:t>or</a:t>
            </a:r>
            <a:r>
              <a:rPr lang="cs-CZ" sz="1400" b="1" dirty="0">
                <a:latin typeface="Poppins Light" panose="00000400000000000000" pitchFamily="2" charset="0"/>
                <a:cs typeface="Poppins Light" panose="00000400000000000000" pitchFamily="2" charset="0"/>
              </a:rPr>
              <a:t> DMC). </a:t>
            </a:r>
            <a:r>
              <a:rPr lang="cs-CZ" sz="1400" dirty="0">
                <a:latin typeface="Poppins Light" panose="00000400000000000000" pitchFamily="2" charset="0"/>
                <a:cs typeface="Poppins Light" panose="00000400000000000000" pitchFamily="2" charset="0"/>
              </a:rPr>
              <a:t>The </a:t>
            </a:r>
            <a:r>
              <a:rPr lang="cs-CZ" sz="1400" dirty="0" err="1">
                <a:latin typeface="Poppins Light" panose="00000400000000000000" pitchFamily="2" charset="0"/>
                <a:cs typeface="Poppins Light" panose="00000400000000000000" pitchFamily="2" charset="0"/>
              </a:rPr>
              <a:t>local</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agency</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will</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be</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selected</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after</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the</a:t>
            </a:r>
            <a:r>
              <a:rPr lang="cs-CZ" sz="1400" dirty="0">
                <a:latin typeface="Poppins Light" panose="00000400000000000000" pitchFamily="2" charset="0"/>
                <a:cs typeface="Poppins Light" panose="00000400000000000000" pitchFamily="2" charset="0"/>
              </a:rPr>
              <a:t> Congress </a:t>
            </a:r>
            <a:r>
              <a:rPr lang="cs-CZ" sz="1400" dirty="0" err="1">
                <a:latin typeface="Poppins Light" panose="00000400000000000000" pitchFamily="2" charset="0"/>
                <a:cs typeface="Poppins Light" panose="00000400000000000000" pitchFamily="2" charset="0"/>
              </a:rPr>
              <a:t>is</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awarded</a:t>
            </a:r>
            <a:r>
              <a:rPr lang="cs-CZ" sz="1400" dirty="0">
                <a:latin typeface="Poppins Light" panose="00000400000000000000" pitchFamily="2" charset="0"/>
                <a:cs typeface="Poppins Light" panose="00000400000000000000" pitchFamily="2" charset="0"/>
              </a:rPr>
              <a:t> to </a:t>
            </a:r>
            <a:r>
              <a:rPr lang="cs-CZ" sz="1400" dirty="0" err="1">
                <a:latin typeface="Poppins Light" panose="00000400000000000000" pitchFamily="2" charset="0"/>
                <a:cs typeface="Poppins Light" panose="00000400000000000000" pitchFamily="2" charset="0"/>
              </a:rPr>
              <a:t>the</a:t>
            </a:r>
            <a:r>
              <a:rPr lang="cs-CZ" sz="1400" dirty="0">
                <a:latin typeface="Poppins Light" panose="00000400000000000000" pitchFamily="2" charset="0"/>
                <a:cs typeface="Poppins Light" panose="00000400000000000000" pitchFamily="2" charset="0"/>
              </a:rPr>
              <a:t> </a:t>
            </a:r>
            <a:r>
              <a:rPr lang="cs-CZ" sz="1400" dirty="0" err="1">
                <a:latin typeface="Poppins Light" panose="00000400000000000000" pitchFamily="2" charset="0"/>
                <a:cs typeface="Poppins Light" panose="00000400000000000000" pitchFamily="2" charset="0"/>
              </a:rPr>
              <a:t>destination</a:t>
            </a:r>
            <a:r>
              <a:rPr lang="cs-CZ" sz="1400" dirty="0">
                <a:latin typeface="Poppins Light" panose="00000400000000000000" pitchFamily="2" charset="0"/>
                <a:cs typeface="Poppins Light" panose="00000400000000000000" pitchFamily="2" charset="0"/>
              </a:rPr>
              <a:t>.</a:t>
            </a:r>
            <a:endParaRPr lang="en-GB" sz="1400" dirty="0">
              <a:effectLst/>
              <a:latin typeface="Poppins Light" panose="00000400000000000000" pitchFamily="2" charset="0"/>
              <a:ea typeface="Times New Roman" panose="02020603050405020304" pitchFamily="18" charset="0"/>
              <a:cs typeface="Poppins Light" panose="00000400000000000000" pitchFamily="2" charset="0"/>
            </a:endParaRPr>
          </a:p>
          <a:p>
            <a:pPr marL="0" lvl="1">
              <a:tabLst>
                <a:tab pos="914400" algn="l"/>
              </a:tabLst>
            </a:pPr>
            <a:endParaRPr lang="en-GB" sz="1400" dirty="0">
              <a:latin typeface="Poppins Light" panose="00000400000000000000" pitchFamily="2" charset="0"/>
              <a:ea typeface="Times New Roman" panose="02020603050405020304" pitchFamily="18"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78FFAD46-83D3-E2C5-04A3-D773145F9EDF}"/>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1431407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FE9C8-A5B6-D64A-A1F1-386B0A7746C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7E9E360-005A-87DB-278C-AC45B84B6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06F5F918-E4CA-C60D-940E-D49D52A431AC}"/>
              </a:ext>
            </a:extLst>
          </p:cNvPr>
          <p:cNvSpPr txBox="1"/>
          <p:nvPr/>
        </p:nvSpPr>
        <p:spPr>
          <a:xfrm>
            <a:off x="483079" y="978567"/>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proposal</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D7698AA6-F9A3-BAEC-C63C-F7B0628ED952}"/>
              </a:ext>
            </a:extLst>
          </p:cNvPr>
          <p:cNvSpPr txBox="1"/>
          <p:nvPr/>
        </p:nvSpPr>
        <p:spPr>
          <a:xfrm>
            <a:off x="483079" y="1699080"/>
            <a:ext cx="11214340" cy="1169551"/>
          </a:xfrm>
          <a:prstGeom prst="rect">
            <a:avLst/>
          </a:prstGeom>
          <a:noFill/>
        </p:spPr>
        <p:txBody>
          <a:bodyPr wrap="square" rtlCol="0">
            <a:spAutoFit/>
          </a:bodyPr>
          <a:lstStyle/>
          <a:p>
            <a:pPr marL="0" lvl="1">
              <a:tabLst>
                <a:tab pos="914400" algn="l"/>
              </a:tabLst>
            </a:pPr>
            <a:endParaRPr lang="en-GB" sz="1400" dirty="0">
              <a:latin typeface="Poppins Light" panose="00000400000000000000" pitchFamily="2" charset="0"/>
              <a:ea typeface="Times New Roman" panose="02020603050405020304" pitchFamily="18" charset="0"/>
              <a:cs typeface="Poppins Light" panose="00000400000000000000" pitchFamily="2" charset="0"/>
            </a:endParaRPr>
          </a:p>
          <a:p>
            <a:pPr marL="0" lvl="1">
              <a:tabLst>
                <a:tab pos="914400" algn="l"/>
              </a:tabLst>
            </a:pPr>
            <a:r>
              <a:rPr lang="en-GB" sz="1400" b="1" dirty="0">
                <a:effectLst/>
                <a:latin typeface="Poppins Light" panose="00000400000000000000" pitchFamily="2" charset="0"/>
                <a:ea typeface="Times New Roman" panose="02020603050405020304" pitchFamily="18" charset="0"/>
                <a:cs typeface="Poppins Light" panose="00000400000000000000" pitchFamily="2" charset="0"/>
              </a:rPr>
              <a:t>A Memorandum of Understanding (MOU) will be drawn up between IPNA and the</a:t>
            </a:r>
            <a:r>
              <a:rPr lang="en-GB" sz="1400" b="1" dirty="0">
                <a:latin typeface="Poppins Light" panose="00000400000000000000" pitchFamily="2" charset="0"/>
                <a:cs typeface="Poppins Light" panose="00000400000000000000" pitchFamily="2" charset="0"/>
              </a:rPr>
              <a:t> local organizing committee (including their PCO) once an application is successful. Full details of the roles, responsibilities and financial agreements between all parties will be detailed and agreed at this stage.</a:t>
            </a:r>
            <a:br>
              <a:rPr lang="en-GB" sz="1400" b="1" dirty="0">
                <a:effectLst/>
                <a:latin typeface="Poppins Light" panose="00000400000000000000" pitchFamily="2" charset="0"/>
                <a:ea typeface="Times New Roman" panose="02020603050405020304" pitchFamily="18" charset="0"/>
                <a:cs typeface="Poppins Light" panose="00000400000000000000" pitchFamily="2" charset="0"/>
              </a:rPr>
            </a:br>
            <a:endParaRPr lang="en-US" sz="1400" b="1" dirty="0">
              <a:latin typeface="Poppins Light" panose="00000400000000000000" pitchFamily="2"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F66E05CF-A0FB-8411-CA7F-D9B4B7F48AFB}"/>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4051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65EFF-1F92-2274-4751-42CDCDEA133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D0C693A-31D2-4259-21F5-46A55CAD1E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32F79064-6325-801D-FB54-17CC3930DE19}"/>
              </a:ext>
            </a:extLst>
          </p:cNvPr>
          <p:cNvSpPr txBox="1"/>
          <p:nvPr/>
        </p:nvSpPr>
        <p:spPr>
          <a:xfrm>
            <a:off x="483079" y="1130061"/>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proposal</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1FA6B0D2-A12C-4C30-74DA-29272BC572CC}"/>
              </a:ext>
            </a:extLst>
          </p:cNvPr>
          <p:cNvSpPr txBox="1"/>
          <p:nvPr/>
        </p:nvSpPr>
        <p:spPr>
          <a:xfrm>
            <a:off x="483080" y="1622504"/>
            <a:ext cx="11214340" cy="3847207"/>
          </a:xfrm>
          <a:prstGeom prst="rect">
            <a:avLst/>
          </a:prstGeom>
          <a:noFill/>
        </p:spPr>
        <p:txBody>
          <a:bodyPr wrap="square" rtlCol="0">
            <a:spAutoFit/>
          </a:bodyPr>
          <a:lstStyle/>
          <a:p>
            <a:pPr algn="just"/>
            <a:endParaRPr lang="en-GB" dirty="0">
              <a:latin typeface="Poppins Light" panose="00000400000000000000" pitchFamily="2" charset="0"/>
              <a:cs typeface="Poppins Light" panose="00000400000000000000" pitchFamily="2" charset="0"/>
            </a:endParaRPr>
          </a:p>
          <a:p>
            <a:pPr marL="0" indent="0" algn="just">
              <a:buNone/>
            </a:pPr>
            <a:r>
              <a:rPr lang="cs-CZ" sz="1600" dirty="0">
                <a:latin typeface="Poppins Light" panose="00000400000000000000" pitchFamily="2" charset="0"/>
                <a:cs typeface="Poppins Light" panose="00000400000000000000" pitchFamily="2" charset="0"/>
              </a:rPr>
              <a:t>The </a:t>
            </a:r>
            <a:r>
              <a:rPr lang="cs-CZ" sz="1600" dirty="0" err="1">
                <a:latin typeface="Poppins Light" panose="00000400000000000000" pitchFamily="2" charset="0"/>
                <a:cs typeface="Poppins Light" panose="00000400000000000000" pitchFamily="2" charset="0"/>
              </a:rPr>
              <a:t>following</a:t>
            </a:r>
            <a:r>
              <a:rPr lang="cs-CZ" sz="1600" dirty="0">
                <a:latin typeface="Poppins Light" panose="00000400000000000000" pitchFamily="2" charset="0"/>
                <a:cs typeface="Poppins Light" panose="00000400000000000000" pitchFamily="2" charset="0"/>
              </a:rPr>
              <a:t> </a:t>
            </a:r>
            <a:r>
              <a:rPr lang="cs-CZ" sz="1600" dirty="0" err="1">
                <a:latin typeface="Poppins Light" panose="00000400000000000000" pitchFamily="2" charset="0"/>
                <a:cs typeface="Poppins Light" panose="00000400000000000000" pitchFamily="2" charset="0"/>
              </a:rPr>
              <a:t>is</a:t>
            </a:r>
            <a:r>
              <a:rPr lang="cs-CZ" sz="1600" dirty="0">
                <a:latin typeface="Poppins Light" panose="00000400000000000000" pitchFamily="2" charset="0"/>
                <a:cs typeface="Poppins Light" panose="00000400000000000000" pitchFamily="2" charset="0"/>
              </a:rPr>
              <a:t> </a:t>
            </a:r>
            <a:r>
              <a:rPr lang="cs-CZ" sz="1600" dirty="0" err="1">
                <a:latin typeface="Poppins Light" panose="00000400000000000000" pitchFamily="2" charset="0"/>
                <a:cs typeface="Poppins Light" panose="00000400000000000000" pitchFamily="2" charset="0"/>
              </a:rPr>
              <a:t>the</a:t>
            </a:r>
            <a:r>
              <a:rPr lang="cs-CZ" sz="1600" dirty="0">
                <a:latin typeface="Poppins Light" panose="00000400000000000000" pitchFamily="2" charset="0"/>
                <a:cs typeface="Poppins Light" panose="00000400000000000000" pitchFamily="2" charset="0"/>
              </a:rPr>
              <a:t> sole responsibility of </a:t>
            </a:r>
            <a:r>
              <a:rPr lang="cs-CZ" sz="1600" b="1" dirty="0">
                <a:latin typeface="Poppins Light" panose="00000400000000000000" pitchFamily="2" charset="0"/>
                <a:cs typeface="Poppins Light" panose="00000400000000000000" pitchFamily="2" charset="0"/>
              </a:rPr>
              <a:t>the IPNA and its PCO</a:t>
            </a:r>
            <a:r>
              <a:rPr lang="en-GB" sz="1600" b="1" dirty="0">
                <a:latin typeface="Poppins Light" panose="00000400000000000000" pitchFamily="2" charset="0"/>
                <a:cs typeface="Poppins Light" panose="00000400000000000000" pitchFamily="2" charset="0"/>
              </a:rPr>
              <a:t> </a:t>
            </a:r>
            <a:r>
              <a:rPr lang="en-GB" sz="1600" dirty="0">
                <a:latin typeface="Poppins Light" panose="00000400000000000000" pitchFamily="2" charset="0"/>
                <a:cs typeface="Poppins Light" panose="00000400000000000000" pitchFamily="2" charset="0"/>
              </a:rPr>
              <a:t>:</a:t>
            </a:r>
            <a:endParaRPr lang="cs-CZ" sz="1600" dirty="0">
              <a:latin typeface="Poppins Light" panose="00000400000000000000" pitchFamily="2" charset="0"/>
              <a:cs typeface="Poppins Light" panose="00000400000000000000" pitchFamily="2" charset="0"/>
            </a:endParaRPr>
          </a:p>
          <a:p>
            <a:pPr marL="0" indent="0" algn="just">
              <a:buNone/>
            </a:pPr>
            <a:endParaRPr lang="en-GB" sz="1600" dirty="0">
              <a:latin typeface="Poppins Light" panose="00000400000000000000" pitchFamily="2" charset="0"/>
              <a:cs typeface="Poppins Light" panose="00000400000000000000" pitchFamily="2" charset="0"/>
            </a:endParaRPr>
          </a:p>
          <a:p>
            <a:pPr marL="742950" lvl="1" indent="-285750">
              <a:buFont typeface="Arial" panose="020B0604020202020204" pitchFamily="34" charset="0"/>
              <a:buChar char="–"/>
              <a:tabLst>
                <a:tab pos="914400" algn="l"/>
              </a:tabLst>
            </a:pPr>
            <a:endParaRPr lang="cs-CZ" sz="1600" dirty="0">
              <a:effectLst/>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600" dirty="0">
                <a:latin typeface="Poppins Light" panose="00000400000000000000" pitchFamily="2" charset="0"/>
                <a:ea typeface="Times New Roman" panose="02020603050405020304" pitchFamily="18" charset="0"/>
                <a:cs typeface="Poppins Light" panose="00000400000000000000" pitchFamily="2" charset="0"/>
              </a:rPr>
              <a:t>Budget control and cash </a:t>
            </a:r>
            <a:r>
              <a:rPr lang="cs-CZ" sz="1600" dirty="0" err="1">
                <a:latin typeface="Poppins Light" panose="00000400000000000000" pitchFamily="2" charset="0"/>
                <a:ea typeface="Times New Roman" panose="02020603050405020304" pitchFamily="18" charset="0"/>
                <a:cs typeface="Poppins Light" panose="00000400000000000000" pitchFamily="2" charset="0"/>
              </a:rPr>
              <a:t>flow</a:t>
            </a:r>
            <a:endParaRPr lang="cs-CZ" sz="1600" dirty="0">
              <a:latin typeface="Poppins Light" panose="00000400000000000000" pitchFamily="2" charset="0"/>
              <a:ea typeface="Times New Roman" panose="02020603050405020304" pitchFamily="18" charset="0"/>
              <a:cs typeface="Poppins Light" panose="00000400000000000000" pitchFamily="2" charset="0"/>
            </a:endParaRPr>
          </a:p>
          <a:p>
            <a:pPr lvl="1">
              <a:tabLst>
                <a:tab pos="914400" algn="l"/>
              </a:tabLst>
            </a:pPr>
            <a:endParaRPr lang="cs-CZ" sz="1600" dirty="0">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Registration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handling</a:t>
            </a:r>
            <a:br>
              <a:rPr lang="en-GB" sz="1600" dirty="0">
                <a:effectLst/>
                <a:latin typeface="Poppins Light" panose="00000400000000000000" pitchFamily="2" charset="0"/>
                <a:ea typeface="Times New Roman" panose="02020603050405020304" pitchFamily="18" charset="0"/>
                <a:cs typeface="Poppins Light" panose="00000400000000000000" pitchFamily="2" charset="0"/>
              </a:rPr>
            </a:br>
            <a:endParaRPr lang="en-US" sz="1600" dirty="0">
              <a:effectLst/>
              <a:latin typeface="Poppins Light" panose="00000400000000000000" pitchFamily="2" charset="0"/>
              <a:ea typeface="Calibri" panose="020F0502020204030204" pitchFamily="34"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Scientific Program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handling</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local</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host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involved</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via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membership</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in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the</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Scientific Program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Committee</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a:t>
            </a:r>
            <a:br>
              <a:rPr lang="cs-CZ" sz="1600" dirty="0">
                <a:effectLst/>
                <a:latin typeface="Poppins Light" panose="00000400000000000000" pitchFamily="2" charset="0"/>
                <a:ea typeface="Times New Roman" panose="02020603050405020304" pitchFamily="18" charset="0"/>
                <a:cs typeface="Poppins Light" panose="00000400000000000000" pitchFamily="2" charset="0"/>
              </a:rPr>
            </a:br>
            <a:endParaRPr lang="en-US" sz="1600" dirty="0">
              <a:effectLst/>
              <a:latin typeface="Poppins Light" panose="00000400000000000000" pitchFamily="2" charset="0"/>
              <a:ea typeface="Calibri" panose="020F0502020204030204" pitchFamily="34"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International </a:t>
            </a:r>
            <a:r>
              <a:rPr lang="en-GB" sz="1600" dirty="0">
                <a:effectLst/>
                <a:latin typeface="Poppins Light" panose="00000400000000000000" pitchFamily="2" charset="0"/>
                <a:ea typeface="Times New Roman" panose="02020603050405020304" pitchFamily="18" charset="0"/>
                <a:cs typeface="Poppins Light" panose="00000400000000000000" pitchFamily="2" charset="0"/>
              </a:rPr>
              <a:t>Sponsoring: Exhibition management,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partnerships</a:t>
            </a:r>
            <a:r>
              <a:rPr lang="en-GB" sz="1600" dirty="0">
                <a:effectLst/>
                <a:latin typeface="Poppins Light" panose="00000400000000000000" pitchFamily="2" charset="0"/>
                <a:ea typeface="Times New Roman" panose="02020603050405020304" pitchFamily="18" charset="0"/>
                <a:cs typeface="Poppins Light" panose="00000400000000000000" pitchFamily="2" charset="0"/>
              </a:rPr>
              <a:t> </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program</a:t>
            </a:r>
            <a:br>
              <a:rPr lang="cs-CZ" sz="1600" dirty="0">
                <a:effectLst/>
                <a:latin typeface="Poppins Light" panose="00000400000000000000" pitchFamily="2" charset="0"/>
                <a:ea typeface="Times New Roman" panose="02020603050405020304" pitchFamily="18" charset="0"/>
                <a:cs typeface="Poppins Light" panose="00000400000000000000" pitchFamily="2" charset="0"/>
              </a:rPr>
            </a:br>
            <a:endParaRPr lang="en-US" sz="1600" dirty="0">
              <a:effectLst/>
              <a:latin typeface="Poppins Light" panose="00000400000000000000" pitchFamily="2" charset="0"/>
              <a:ea typeface="Calibri" panose="020F0502020204030204" pitchFamily="34"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Digital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activities</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website</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social</a:t>
            </a: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 media, </a:t>
            </a:r>
            <a:r>
              <a:rPr lang="cs-CZ" sz="1600" dirty="0" err="1">
                <a:effectLst/>
                <a:latin typeface="Poppins Light" panose="00000400000000000000" pitchFamily="2" charset="0"/>
                <a:ea typeface="Times New Roman" panose="02020603050405020304" pitchFamily="18" charset="0"/>
                <a:cs typeface="Poppins Light" panose="00000400000000000000" pitchFamily="2" charset="0"/>
              </a:rPr>
              <a:t>communication</a:t>
            </a:r>
            <a:endParaRPr lang="cs-CZ" sz="1600" dirty="0">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endParaRPr lang="cs-CZ" sz="1600" dirty="0">
              <a:effectLst/>
              <a:latin typeface="Poppins Light" panose="00000400000000000000" pitchFamily="2" charset="0"/>
              <a:ea typeface="Times New Roman" panose="02020603050405020304" pitchFamily="18" charset="0"/>
              <a:cs typeface="Poppins Light" panose="00000400000000000000" pitchFamily="2" charset="0"/>
            </a:endParaRPr>
          </a:p>
          <a:p>
            <a:pPr marL="742950" lvl="1" indent="-285750">
              <a:buFont typeface="Arial" panose="020B0604020202020204" pitchFamily="34" charset="0"/>
              <a:buChar char="–"/>
              <a:tabLst>
                <a:tab pos="914400" algn="l"/>
              </a:tabLst>
            </a:pPr>
            <a:r>
              <a:rPr lang="cs-CZ" sz="1600" dirty="0">
                <a:effectLst/>
                <a:latin typeface="Poppins Light" panose="00000400000000000000" pitchFamily="2" charset="0"/>
                <a:ea typeface="Times New Roman" panose="02020603050405020304" pitchFamily="18" charset="0"/>
                <a:cs typeface="Poppins Light" panose="00000400000000000000" pitchFamily="2" charset="0"/>
              </a:rPr>
              <a:t>L</a:t>
            </a:r>
            <a:r>
              <a:rPr lang="en-GB" sz="1600" dirty="0">
                <a:effectLst/>
                <a:latin typeface="Poppins Light" panose="00000400000000000000" pitchFamily="2" charset="0"/>
                <a:ea typeface="Times New Roman" panose="02020603050405020304" pitchFamily="18" charset="0"/>
                <a:cs typeface="Poppins Light" panose="00000400000000000000" pitchFamily="2" charset="0"/>
              </a:rPr>
              <a:t>egal aspects or tax issues</a:t>
            </a:r>
            <a:r>
              <a:rPr lang="en-US" b="0" dirty="0">
                <a:solidFill>
                  <a:srgbClr val="333333"/>
                </a:solidFill>
                <a:effectLst/>
                <a:latin typeface="Poppins Light" panose="00000400000000000000" pitchFamily="2" charset="0"/>
                <a:cs typeface="Poppins Light" panose="00000400000000000000" pitchFamily="2" charset="0"/>
              </a:rPr>
              <a:t>.</a:t>
            </a:r>
            <a:endParaRPr lang="en-US" dirty="0">
              <a:latin typeface="Poppins Light" panose="00000400000000000000" pitchFamily="2"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2C2E0314-6D1F-4BA5-F21B-85DBD81EF119}"/>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72157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7A6FBE-60D5-FC60-2EF8-E93AA1376629}"/>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CBC1F2B-FF53-26A2-1FB2-24B22B6CBD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6B7AE6F1-2D43-DBCE-2709-6591E0CD0B93}"/>
              </a:ext>
            </a:extLst>
          </p:cNvPr>
          <p:cNvSpPr txBox="1"/>
          <p:nvPr/>
        </p:nvSpPr>
        <p:spPr>
          <a:xfrm>
            <a:off x="483079" y="1130061"/>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proposal</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A3F03B7A-DC29-60FE-F0B6-4B2CE4B3314D}"/>
              </a:ext>
            </a:extLst>
          </p:cNvPr>
          <p:cNvSpPr txBox="1"/>
          <p:nvPr/>
        </p:nvSpPr>
        <p:spPr>
          <a:xfrm>
            <a:off x="483079" y="1622504"/>
            <a:ext cx="11214340" cy="5078313"/>
          </a:xfrm>
          <a:prstGeom prst="rect">
            <a:avLst/>
          </a:prstGeom>
          <a:noFill/>
        </p:spPr>
        <p:txBody>
          <a:bodyPr wrap="square" rtlCol="0">
            <a:spAutoFit/>
          </a:bodyPr>
          <a:lstStyle/>
          <a:p>
            <a:endParaRPr lang="en-GB" sz="1200" b="1" dirty="0">
              <a:latin typeface="Poppins Light" panose="00000400000000000000" pitchFamily="2" charset="0"/>
              <a:cs typeface="Poppins Light" panose="00000400000000000000" pitchFamily="2" charset="0"/>
            </a:endParaRPr>
          </a:p>
          <a:p>
            <a:r>
              <a:rPr lang="en-GB" sz="1200" b="1" dirty="0">
                <a:latin typeface="Poppins Light" panose="00000400000000000000" pitchFamily="2" charset="0"/>
                <a:cs typeface="Poppins Light" panose="00000400000000000000" pitchFamily="2" charset="0"/>
              </a:rPr>
              <a:t>The Congress proposal document must include the following  information</a:t>
            </a:r>
          </a:p>
          <a:p>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1 – Organizing</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Which Societies and Associations applicants belong to</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Which Societies and Associations are supporting or endorsing the proposal</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Proposals should show efforts to optimize attendance, such as by hosting joint meetings together with their regional society meetings and / or with adult nephrologists from the region.</a:t>
            </a:r>
          </a:p>
          <a:p>
            <a:pPr algn="just"/>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2 – Scientific infrastructure</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Chair and co-chair(s) of the Scientific Committee</a:t>
            </a:r>
          </a:p>
          <a:p>
            <a:pPr algn="just"/>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3 – Components of venue</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Auditorium for the plenary lectures </a:t>
            </a:r>
            <a:r>
              <a:rPr lang="en-GB" sz="1200" i="1" dirty="0">
                <a:latin typeface="Poppins Light" panose="00000400000000000000" pitchFamily="2" charset="0"/>
                <a:cs typeface="Poppins Light" panose="00000400000000000000" pitchFamily="2" charset="0"/>
              </a:rPr>
              <a:t>(minimum 1,300 seats)</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Rooms for parallel sessions </a:t>
            </a:r>
            <a:r>
              <a:rPr lang="en-GB" sz="1200" i="1" dirty="0">
                <a:latin typeface="Poppins Light" panose="00000400000000000000" pitchFamily="2" charset="0"/>
                <a:cs typeface="Poppins Light" panose="00000400000000000000" pitchFamily="2" charset="0"/>
              </a:rPr>
              <a:t>(minimum 3 rooms, minimum 300 seats in each)</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Preview room (Speakers’ ready room) </a:t>
            </a:r>
            <a:r>
              <a:rPr lang="en-GB" sz="1200" i="1" dirty="0">
                <a:latin typeface="Poppins Light" panose="00000400000000000000" pitchFamily="2" charset="0"/>
                <a:cs typeface="Poppins Light" panose="00000400000000000000" pitchFamily="2" charset="0"/>
              </a:rPr>
              <a:t>(minimum 35-50 sqm)</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Internet corner/availability of </a:t>
            </a:r>
            <a:r>
              <a:rPr lang="en-GB" sz="1200" dirty="0" err="1">
                <a:latin typeface="Poppins Light" panose="00000400000000000000" pitchFamily="2" charset="0"/>
                <a:cs typeface="Poppins Light" panose="00000400000000000000" pitchFamily="2" charset="0"/>
              </a:rPr>
              <a:t>WiFi</a:t>
            </a:r>
            <a:r>
              <a:rPr lang="en-GB" sz="1200" dirty="0">
                <a:latin typeface="Poppins Light" panose="00000400000000000000" pitchFamily="2" charset="0"/>
                <a:cs typeface="Poppins Light" panose="00000400000000000000" pitchFamily="2" charset="0"/>
              </a:rPr>
              <a:t> and indication of </a:t>
            </a:r>
            <a:r>
              <a:rPr lang="en-GB" sz="1200" dirty="0" err="1">
                <a:latin typeface="Poppins Light" panose="00000400000000000000" pitchFamily="2" charset="0"/>
                <a:cs typeface="Poppins Light" panose="00000400000000000000" pitchFamily="2" charset="0"/>
              </a:rPr>
              <a:t>bandwith</a:t>
            </a:r>
            <a:endParaRPr lang="en-GB" sz="1200" dirty="0">
              <a:latin typeface="Poppins Light" panose="00000400000000000000" pitchFamily="2" charset="0"/>
              <a:cs typeface="Poppins Light" panose="00000400000000000000" pitchFamily="2" charset="0"/>
            </a:endParaRPr>
          </a:p>
          <a:p>
            <a:pPr marL="285750" indent="-285750" algn="just">
              <a:buFont typeface="Arial"/>
              <a:buChar char="•"/>
            </a:pPr>
            <a:r>
              <a:rPr lang="en-GB" sz="1200" dirty="0">
                <a:latin typeface="Poppins Light" panose="00000400000000000000" pitchFamily="2" charset="0"/>
                <a:cs typeface="Poppins Light" panose="00000400000000000000" pitchFamily="2" charset="0"/>
              </a:rPr>
              <a:t>Registration space </a:t>
            </a:r>
            <a:r>
              <a:rPr lang="en-GB" sz="1200" i="1" dirty="0">
                <a:latin typeface="Poppins Light" panose="00000400000000000000" pitchFamily="2" charset="0"/>
                <a:cs typeface="Poppins Light" panose="00000400000000000000" pitchFamily="2" charset="0"/>
              </a:rPr>
              <a:t>(400 sqm of total booth surface)</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Exhibition space </a:t>
            </a:r>
            <a:r>
              <a:rPr lang="en-GB" sz="1200" i="1" dirty="0">
                <a:latin typeface="Poppins Light" panose="00000400000000000000" pitchFamily="2" charset="0"/>
                <a:cs typeface="Poppins Light" panose="00000400000000000000" pitchFamily="2" charset="0"/>
              </a:rPr>
              <a:t>(</a:t>
            </a:r>
            <a:r>
              <a:rPr lang="cs-CZ" sz="1200" i="1" dirty="0">
                <a:latin typeface="Poppins Light" panose="00000400000000000000" pitchFamily="2" charset="0"/>
                <a:cs typeface="Poppins Light" panose="00000400000000000000" pitchFamily="2" charset="0"/>
              </a:rPr>
              <a:t>40</a:t>
            </a:r>
            <a:r>
              <a:rPr lang="en-GB" sz="1200" i="1" dirty="0">
                <a:latin typeface="Poppins Light" panose="00000400000000000000" pitchFamily="2" charset="0"/>
                <a:cs typeface="Poppins Light" panose="00000400000000000000" pitchFamily="2" charset="0"/>
              </a:rPr>
              <a:t> desks)</a:t>
            </a:r>
            <a:r>
              <a:rPr lang="cs-CZ" sz="1200" i="1" dirty="0">
                <a:latin typeface="Poppins Light" panose="00000400000000000000" pitchFamily="2" charset="0"/>
                <a:cs typeface="Poppins Light" panose="00000400000000000000" pitchFamily="2" charset="0"/>
              </a:rPr>
              <a:t> </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Poster area </a:t>
            </a:r>
            <a:r>
              <a:rPr lang="en-GB" sz="1200" i="1" dirty="0">
                <a:latin typeface="Poppins Light" panose="00000400000000000000" pitchFamily="2" charset="0"/>
                <a:cs typeface="Poppins Light" panose="00000400000000000000" pitchFamily="2" charset="0"/>
              </a:rPr>
              <a:t>(700 posters in 1 or 2 sessions)</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Catering areas for coffee breaks/light lunches (nearby exhibition and posters)</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Meeting rooms and offices</a:t>
            </a:r>
          </a:p>
          <a:p>
            <a:pPr algn="just"/>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4 – Accommodation</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Variety of local accommodation facilities</a:t>
            </a:r>
          </a:p>
          <a:p>
            <a:pPr algn="just"/>
            <a:r>
              <a:rPr lang="en-GB" sz="1200" i="1" dirty="0">
                <a:latin typeface="Poppins Light" panose="00000400000000000000" pitchFamily="2" charset="0"/>
                <a:cs typeface="Poppins Light" panose="00000400000000000000" pitchFamily="2" charset="0"/>
              </a:rPr>
              <a:t>       from inexpensive student residences to high-class international hotels approximately </a:t>
            </a:r>
            <a:r>
              <a:rPr lang="cs-CZ" sz="1200" i="1" dirty="0">
                <a:latin typeface="Poppins Light" panose="00000400000000000000" pitchFamily="2" charset="0"/>
                <a:cs typeface="Poppins Light" panose="00000400000000000000" pitchFamily="2" charset="0"/>
              </a:rPr>
              <a:t>5</a:t>
            </a:r>
            <a:r>
              <a:rPr lang="en-GB" sz="1200" i="1" dirty="0">
                <a:latin typeface="Poppins Light" panose="00000400000000000000" pitchFamily="2" charset="0"/>
                <a:cs typeface="Poppins Light" panose="00000400000000000000" pitchFamily="2" charset="0"/>
              </a:rPr>
              <a:t>00 rooms</a:t>
            </a:r>
            <a:r>
              <a:rPr lang="en-GB" sz="1200" i="1" dirty="0">
                <a:solidFill>
                  <a:srgbClr val="000000"/>
                </a:solidFill>
              </a:rPr>
              <a:t>.</a:t>
            </a:r>
          </a:p>
          <a:p>
            <a:pPr algn="just"/>
            <a:endParaRPr lang="en-US" sz="1200" dirty="0">
              <a:latin typeface="Poppins Light" panose="00000400000000000000" pitchFamily="2"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985F2F71-839B-3826-382E-2293EA47573B}"/>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355391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9E4C3-3A78-61FE-1BD7-0226F9920C58}"/>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30EF0D67-FE4F-448C-E44F-A1744A26DA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AD003B9F-F172-1744-C761-785097194BD8}"/>
              </a:ext>
            </a:extLst>
          </p:cNvPr>
          <p:cNvSpPr txBox="1"/>
          <p:nvPr/>
        </p:nvSpPr>
        <p:spPr>
          <a:xfrm>
            <a:off x="483079" y="1130061"/>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proposal</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0A2DE240-8E0F-8288-F107-94E04E66D117}"/>
              </a:ext>
            </a:extLst>
          </p:cNvPr>
          <p:cNvSpPr txBox="1"/>
          <p:nvPr/>
        </p:nvSpPr>
        <p:spPr>
          <a:xfrm>
            <a:off x="483080" y="1622504"/>
            <a:ext cx="11214340" cy="4339650"/>
          </a:xfrm>
          <a:prstGeom prst="rect">
            <a:avLst/>
          </a:prstGeom>
          <a:noFill/>
        </p:spPr>
        <p:txBody>
          <a:bodyPr wrap="square" rtlCol="0">
            <a:spAutoFit/>
          </a:bodyPr>
          <a:lstStyle/>
          <a:p>
            <a:endParaRPr lang="en-GB" sz="1200" dirty="0">
              <a:solidFill>
                <a:srgbClr val="FF0000"/>
              </a:solidFill>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5 – Transportation</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City/country accessibility</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Distance to metro/bus/train stations from the venue</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Existing means of transportation from hotels to venue, if any</a:t>
            </a:r>
          </a:p>
          <a:p>
            <a:pPr algn="just"/>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6 – Destination</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Security of participants in and around the venue</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Safety </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Climate</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Cultural and recreational attractions</a:t>
            </a:r>
          </a:p>
          <a:p>
            <a:pPr algn="just"/>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7 – Visa restriction</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Nationalities requiring a visa</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Average cost and delay for visa delivery</a:t>
            </a:r>
          </a:p>
          <a:p>
            <a:pPr algn="just"/>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8 – Social events</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Welcome reception for approx. 800-1,000 participants</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Gala dinner / banquet for approx. 800-1,000 participants</a:t>
            </a:r>
          </a:p>
          <a:p>
            <a:pPr marL="285750" indent="-285750" algn="just">
              <a:buFont typeface="Arial"/>
              <a:buChar char="•"/>
            </a:pPr>
            <a:endParaRPr lang="en-GB" sz="1200" dirty="0">
              <a:latin typeface="Poppins Light" panose="00000400000000000000" pitchFamily="2" charset="0"/>
              <a:cs typeface="Poppins Light" panose="00000400000000000000" pitchFamily="2" charset="0"/>
            </a:endParaRPr>
          </a:p>
          <a:p>
            <a:pPr algn="just"/>
            <a:r>
              <a:rPr lang="en-GB" sz="1200" b="1" dirty="0">
                <a:latin typeface="Poppins Light" panose="00000400000000000000" pitchFamily="2" charset="0"/>
                <a:cs typeface="Poppins Light" panose="00000400000000000000" pitchFamily="2" charset="0"/>
              </a:rPr>
              <a:t>9 – Pre-Congress or Post-Congress Workshops</a:t>
            </a:r>
          </a:p>
          <a:p>
            <a:pPr marL="285750" indent="-285750" algn="just">
              <a:buFont typeface="Arial"/>
              <a:buChar char="•"/>
            </a:pPr>
            <a:r>
              <a:rPr lang="en-GB" sz="1200" dirty="0">
                <a:latin typeface="Poppins Light" panose="00000400000000000000" pitchFamily="2" charset="0"/>
                <a:cs typeface="Poppins Light" panose="00000400000000000000" pitchFamily="2" charset="0"/>
              </a:rPr>
              <a:t>4 to 8 small meeting rooms are required, </a:t>
            </a:r>
            <a:r>
              <a:rPr lang="cs-CZ" sz="1200" dirty="0" err="1">
                <a:latin typeface="Poppins Light" panose="00000400000000000000" pitchFamily="2" charset="0"/>
                <a:cs typeface="Poppins Light" panose="00000400000000000000" pitchFamily="2" charset="0"/>
              </a:rPr>
              <a:t>workshops</a:t>
            </a:r>
            <a:r>
              <a:rPr lang="cs-CZ" sz="1200" dirty="0">
                <a:latin typeface="Poppins Light" panose="00000400000000000000" pitchFamily="2" charset="0"/>
                <a:cs typeface="Poppins Light" panose="00000400000000000000" pitchFamily="2" charset="0"/>
              </a:rPr>
              <a:t> are not</a:t>
            </a:r>
            <a:r>
              <a:rPr lang="en-GB" sz="1200" dirty="0">
                <a:latin typeface="Poppins Light" panose="00000400000000000000" pitchFamily="2" charset="0"/>
                <a:cs typeface="Poppins Light" panose="00000400000000000000" pitchFamily="2" charset="0"/>
              </a:rPr>
              <a:t> in</a:t>
            </a:r>
            <a:r>
              <a:rPr lang="cs-CZ" sz="1200" dirty="0" err="1">
                <a:latin typeface="Poppins Light" panose="00000400000000000000" pitchFamily="2" charset="0"/>
                <a:cs typeface="Poppins Light" panose="00000400000000000000" pitchFamily="2" charset="0"/>
              </a:rPr>
              <a:t>cluded</a:t>
            </a:r>
            <a:r>
              <a:rPr lang="cs-CZ" sz="1200" dirty="0">
                <a:latin typeface="Poppins Light" panose="00000400000000000000" pitchFamily="2" charset="0"/>
                <a:cs typeface="Poppins Light" panose="00000400000000000000" pitchFamily="2" charset="0"/>
              </a:rPr>
              <a:t> in</a:t>
            </a:r>
            <a:r>
              <a:rPr lang="en-GB" sz="1200" dirty="0">
                <a:latin typeface="Poppins Light" panose="00000400000000000000" pitchFamily="2" charset="0"/>
                <a:cs typeface="Poppins Light" panose="00000400000000000000" pitchFamily="2" charset="0"/>
              </a:rPr>
              <a:t> registration</a:t>
            </a:r>
          </a:p>
          <a:p>
            <a:pPr algn="just"/>
            <a:r>
              <a:rPr lang="en-US" sz="1200" b="0" dirty="0">
                <a:solidFill>
                  <a:srgbClr val="333333"/>
                </a:solidFill>
                <a:effectLst/>
                <a:latin typeface="Poppins Light" panose="00000400000000000000" pitchFamily="2" charset="0"/>
                <a:cs typeface="Poppins Light" panose="00000400000000000000" pitchFamily="2" charset="0"/>
              </a:rPr>
              <a:t>.</a:t>
            </a:r>
            <a:endParaRPr lang="en-US" sz="1200" dirty="0">
              <a:latin typeface="Poppins Light" panose="00000400000000000000" pitchFamily="2"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1320EDF1-1037-2FE8-8570-26294C0B2F1B}"/>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1779956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F6CE9-F97E-F77A-5921-CAAECE6C329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CC7832D-2D2C-05E7-1D74-3E9C7944D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79" y="228660"/>
            <a:ext cx="4421031" cy="521838"/>
          </a:xfrm>
          <a:prstGeom prst="rect">
            <a:avLst/>
          </a:prstGeom>
        </p:spPr>
      </p:pic>
      <p:sp>
        <p:nvSpPr>
          <p:cNvPr id="7" name="TextBox 6">
            <a:extLst>
              <a:ext uri="{FF2B5EF4-FFF2-40B4-BE49-F238E27FC236}">
                <a16:creationId xmlns:a16="http://schemas.microsoft.com/office/drawing/2014/main" id="{A3B44F14-64B3-F6EE-993D-F1745411204A}"/>
              </a:ext>
            </a:extLst>
          </p:cNvPr>
          <p:cNvSpPr txBox="1"/>
          <p:nvPr/>
        </p:nvSpPr>
        <p:spPr>
          <a:xfrm>
            <a:off x="483079" y="1130061"/>
            <a:ext cx="11214340" cy="492443"/>
          </a:xfrm>
          <a:prstGeom prst="rect">
            <a:avLst/>
          </a:prstGeom>
          <a:noFill/>
        </p:spPr>
        <p:txBody>
          <a:bodyPr wrap="square" rtlCol="0">
            <a:spAutoFit/>
          </a:bodyPr>
          <a:lstStyle/>
          <a:p>
            <a:r>
              <a:rPr lang="cs-CZ" sz="2600" dirty="0" err="1">
                <a:solidFill>
                  <a:srgbClr val="333333"/>
                </a:solidFill>
                <a:latin typeface="Poppins Medium" panose="00000600000000000000" pitchFamily="2" charset="-18"/>
                <a:cs typeface="Poppins Medium" panose="00000600000000000000" pitchFamily="2" charset="-18"/>
              </a:rPr>
              <a:t>Bid</a:t>
            </a:r>
            <a:r>
              <a:rPr lang="cs-CZ" sz="2600" dirty="0">
                <a:solidFill>
                  <a:srgbClr val="333333"/>
                </a:solidFill>
                <a:latin typeface="Poppins Medium" panose="00000600000000000000" pitchFamily="2" charset="-18"/>
                <a:cs typeface="Poppins Medium" panose="00000600000000000000" pitchFamily="2" charset="-18"/>
              </a:rPr>
              <a:t> </a:t>
            </a:r>
            <a:r>
              <a:rPr lang="cs-CZ" sz="2600" dirty="0" err="1">
                <a:solidFill>
                  <a:srgbClr val="333333"/>
                </a:solidFill>
                <a:latin typeface="Poppins Medium" panose="00000600000000000000" pitchFamily="2" charset="-18"/>
                <a:cs typeface="Poppins Medium" panose="00000600000000000000" pitchFamily="2" charset="-18"/>
              </a:rPr>
              <a:t>proposal</a:t>
            </a:r>
            <a:endParaRPr lang="en-US" sz="2600" dirty="0">
              <a:latin typeface="Poppins Medium" panose="00000600000000000000" pitchFamily="2" charset="-18"/>
              <a:cs typeface="Poppins Medium" panose="00000600000000000000" pitchFamily="2" charset="-18"/>
            </a:endParaRPr>
          </a:p>
        </p:txBody>
      </p:sp>
      <p:sp>
        <p:nvSpPr>
          <p:cNvPr id="8" name="TextBox 7">
            <a:extLst>
              <a:ext uri="{FF2B5EF4-FFF2-40B4-BE49-F238E27FC236}">
                <a16:creationId xmlns:a16="http://schemas.microsoft.com/office/drawing/2014/main" id="{52C54434-B7D3-7F04-4D99-A576281D40F3}"/>
              </a:ext>
            </a:extLst>
          </p:cNvPr>
          <p:cNvSpPr txBox="1"/>
          <p:nvPr/>
        </p:nvSpPr>
        <p:spPr>
          <a:xfrm>
            <a:off x="483080" y="1622504"/>
            <a:ext cx="11214340" cy="4524315"/>
          </a:xfrm>
          <a:prstGeom prst="rect">
            <a:avLst/>
          </a:prstGeom>
          <a:noFill/>
        </p:spPr>
        <p:txBody>
          <a:bodyPr wrap="square" rtlCol="0">
            <a:spAutoFit/>
          </a:bodyPr>
          <a:lstStyle/>
          <a:p>
            <a:r>
              <a:rPr lang="en-US" sz="1200" b="1" dirty="0">
                <a:latin typeface="Poppins Light" panose="00000400000000000000" pitchFamily="2" charset="0"/>
                <a:cs typeface="Poppins Light" panose="00000400000000000000" pitchFamily="2" charset="0"/>
              </a:rPr>
              <a:t> </a:t>
            </a:r>
          </a:p>
          <a:p>
            <a:endParaRPr lang="en-US" sz="1200" dirty="0">
              <a:latin typeface="Poppins Light" panose="00000400000000000000" pitchFamily="2" charset="0"/>
              <a:cs typeface="Poppins Light" panose="00000400000000000000" pitchFamily="2" charset="0"/>
            </a:endParaRPr>
          </a:p>
          <a:p>
            <a:pPr algn="just"/>
            <a:r>
              <a:rPr lang="en-US" sz="1200" b="1" dirty="0">
                <a:latin typeface="Poppins Light" panose="00000400000000000000" pitchFamily="2" charset="0"/>
                <a:cs typeface="Poppins Light" panose="00000400000000000000" pitchFamily="2" charset="0"/>
              </a:rPr>
              <a:t>10 – Local taxes</a:t>
            </a:r>
          </a:p>
          <a:p>
            <a:pPr marL="285750" indent="-285750" algn="just">
              <a:buFont typeface="Arial"/>
              <a:buChar char="•"/>
            </a:pPr>
            <a:r>
              <a:rPr lang="en-US" sz="1200" dirty="0">
                <a:latin typeface="Poppins Light" panose="00000400000000000000" pitchFamily="2" charset="0"/>
                <a:cs typeface="Poppins Light" panose="00000400000000000000" pitchFamily="2" charset="0"/>
              </a:rPr>
              <a:t>Local taxes applying to a US non-profit corporation as well as to a European one, if appropriate </a:t>
            </a:r>
          </a:p>
          <a:p>
            <a:pPr marL="285750" indent="-285750" algn="just">
              <a:buFont typeface="Arial"/>
              <a:buChar char="•"/>
            </a:pPr>
            <a:r>
              <a:rPr lang="en-US" sz="1200" dirty="0">
                <a:latin typeface="Poppins Light" panose="00000400000000000000" pitchFamily="2" charset="0"/>
                <a:cs typeface="Poppins Light" panose="00000400000000000000" pitchFamily="2" charset="0"/>
              </a:rPr>
              <a:t>Additional taxes applied when money will be transferred to a US bank and/or to a European bank</a:t>
            </a:r>
          </a:p>
          <a:p>
            <a:pPr algn="just"/>
            <a:endParaRPr lang="en-US" sz="1200" dirty="0">
              <a:latin typeface="Poppins Light" panose="00000400000000000000" pitchFamily="2" charset="0"/>
              <a:cs typeface="Poppins Light" panose="00000400000000000000" pitchFamily="2" charset="0"/>
            </a:endParaRPr>
          </a:p>
          <a:p>
            <a:pPr algn="just"/>
            <a:r>
              <a:rPr lang="en-US" sz="1200" b="1" dirty="0">
                <a:latin typeface="Poppins Light" panose="00000400000000000000" pitchFamily="2" charset="0"/>
                <a:cs typeface="Poppins Light" panose="00000400000000000000" pitchFamily="2" charset="0"/>
              </a:rPr>
              <a:t>11 – Financial structure</a:t>
            </a:r>
          </a:p>
          <a:p>
            <a:pPr algn="just"/>
            <a:endParaRPr lang="cs-CZ" sz="1200" b="1" dirty="0">
              <a:latin typeface="Poppins Light" panose="00000400000000000000" pitchFamily="2" charset="0"/>
              <a:cs typeface="Poppins Light" panose="00000400000000000000" pitchFamily="2" charset="0"/>
            </a:endParaRPr>
          </a:p>
          <a:p>
            <a:pPr algn="just"/>
            <a:r>
              <a:rPr lang="cs-CZ" sz="1200" b="1" dirty="0" err="1">
                <a:latin typeface="Poppins Light" panose="00000400000000000000" pitchFamily="2" charset="0"/>
                <a:cs typeface="Poppins Light" panose="00000400000000000000" pitchFamily="2" charset="0"/>
              </a:rPr>
              <a:t>Expenditure</a:t>
            </a:r>
            <a:r>
              <a:rPr lang="cs-CZ" sz="1200" b="1" dirty="0">
                <a:latin typeface="Poppins Light" panose="00000400000000000000" pitchFamily="2" charset="0"/>
                <a:cs typeface="Poppins Light" panose="00000400000000000000" pitchFamily="2" charset="0"/>
              </a:rPr>
              <a:t>                        </a:t>
            </a:r>
            <a:endParaRPr lang="en-US" sz="1200" b="1" dirty="0">
              <a:latin typeface="Poppins Light" panose="00000400000000000000" pitchFamily="2" charset="0"/>
              <a:cs typeface="Poppins Light" panose="00000400000000000000" pitchFamily="2" charset="0"/>
            </a:endParaRPr>
          </a:p>
          <a:p>
            <a:pPr algn="just"/>
            <a:endParaRPr lang="en-US" sz="1200" b="1" dirty="0">
              <a:latin typeface="Poppins Light" panose="00000400000000000000" pitchFamily="2" charset="0"/>
              <a:cs typeface="Poppins Light" panose="00000400000000000000" pitchFamily="2" charset="0"/>
            </a:endParaRP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Venue costs</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Technical equipment &amp; services</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Signage/Decoration/Furniture in the venue</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Staff (support staff, security, cleaning…)</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Catering in the venue</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Invited speaker travel and accomodation</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Travel grants for juniors</a:t>
            </a:r>
          </a:p>
          <a:p>
            <a:pPr marL="342900" lvl="0" indent="-342900">
              <a:buFont typeface="Arial" panose="020B0604020202020204" pitchFamily="34" charset="0"/>
              <a:buChar char="•"/>
              <a:tabLst>
                <a:tab pos="457200" algn="l"/>
              </a:tabLst>
            </a:pPr>
            <a:r>
              <a:rPr lang="en-US" sz="1200" dirty="0">
                <a:latin typeface="Poppins Light" panose="00000400000000000000" pitchFamily="2" charset="0"/>
                <a:cs typeface="Poppins Light" panose="00000400000000000000" pitchFamily="2" charset="0"/>
              </a:rPr>
              <a:t>Social events – gala dinner and social program</a:t>
            </a:r>
            <a:r>
              <a:rPr lang="en-US" sz="1200" b="0" dirty="0">
                <a:solidFill>
                  <a:srgbClr val="333333"/>
                </a:solidFill>
                <a:effectLst/>
                <a:latin typeface="Poppins Light" panose="00000400000000000000" pitchFamily="2" charset="0"/>
                <a:cs typeface="Poppins Light" panose="00000400000000000000" pitchFamily="2" charset="0"/>
              </a:rPr>
              <a:t>.</a:t>
            </a:r>
            <a:endParaRPr lang="cs-CZ" sz="1200" b="0" dirty="0">
              <a:solidFill>
                <a:srgbClr val="333333"/>
              </a:solidFill>
              <a:effectLst/>
              <a:latin typeface="Poppins Light" panose="00000400000000000000" pitchFamily="2" charset="0"/>
              <a:cs typeface="Poppins Light" panose="00000400000000000000" pitchFamily="2" charset="0"/>
            </a:endParaRPr>
          </a:p>
          <a:p>
            <a:pPr marL="342900" lvl="0" indent="-342900">
              <a:buFont typeface="Arial" panose="020B0604020202020204" pitchFamily="34" charset="0"/>
              <a:buChar char="•"/>
              <a:tabLst>
                <a:tab pos="457200" algn="l"/>
              </a:tabLst>
            </a:pPr>
            <a:endParaRPr lang="cs-CZ" sz="1200" dirty="0">
              <a:solidFill>
                <a:srgbClr val="333333"/>
              </a:solidFill>
              <a:latin typeface="Poppins Light" panose="00000400000000000000" pitchFamily="2" charset="0"/>
              <a:cs typeface="Poppins Light" panose="00000400000000000000" pitchFamily="2" charset="0"/>
            </a:endParaRPr>
          </a:p>
          <a:p>
            <a:pPr marL="342900" lvl="0" indent="-342900">
              <a:buFont typeface="Arial" panose="020B0604020202020204" pitchFamily="34" charset="0"/>
              <a:buChar char="•"/>
              <a:tabLst>
                <a:tab pos="457200" algn="l"/>
              </a:tabLst>
            </a:pPr>
            <a:endParaRPr lang="cs-CZ" sz="1200" dirty="0">
              <a:solidFill>
                <a:srgbClr val="333333"/>
              </a:solidFill>
              <a:latin typeface="Poppins Light" panose="00000400000000000000" pitchFamily="2" charset="0"/>
              <a:cs typeface="Poppins Light" panose="00000400000000000000" pitchFamily="2" charset="0"/>
            </a:endParaRPr>
          </a:p>
          <a:p>
            <a:pPr lvl="0">
              <a:tabLst>
                <a:tab pos="457200" algn="l"/>
              </a:tabLst>
            </a:pPr>
            <a:r>
              <a:rPr lang="cs-CZ" sz="1200" b="1" dirty="0" err="1">
                <a:solidFill>
                  <a:srgbClr val="333333"/>
                </a:solidFill>
                <a:latin typeface="Poppins Light" panose="00000400000000000000" pitchFamily="2" charset="0"/>
                <a:cs typeface="Poppins Light" panose="00000400000000000000" pitchFamily="2" charset="0"/>
              </a:rPr>
              <a:t>Income</a:t>
            </a:r>
            <a:endParaRPr lang="cs-CZ" sz="1200" b="1" dirty="0">
              <a:solidFill>
                <a:srgbClr val="333333"/>
              </a:solidFill>
              <a:latin typeface="Poppins Light" panose="00000400000000000000" pitchFamily="2" charset="0"/>
              <a:cs typeface="Poppins Light" panose="00000400000000000000" pitchFamily="2" charset="0"/>
            </a:endParaRPr>
          </a:p>
          <a:p>
            <a:pPr marL="285750" indent="-285750" algn="just">
              <a:buFont typeface="Arial"/>
              <a:buChar char="•"/>
            </a:pPr>
            <a:r>
              <a:rPr lang="en-US" sz="1200" dirty="0">
                <a:latin typeface="Poppins Light" panose="00000400000000000000" pitchFamily="2" charset="0"/>
                <a:cs typeface="Poppins Light" panose="00000400000000000000" pitchFamily="2" charset="0"/>
              </a:rPr>
              <a:t>Support from</a:t>
            </a:r>
            <a:r>
              <a:rPr lang="cs-CZ" sz="1200" dirty="0">
                <a:latin typeface="Poppins Light" panose="00000400000000000000" pitchFamily="2" charset="0"/>
                <a:cs typeface="Poppins Light" panose="00000400000000000000" pitchFamily="2" charset="0"/>
              </a:rPr>
              <a:t> the </a:t>
            </a:r>
            <a:r>
              <a:rPr lang="en-US" sz="1200" dirty="0">
                <a:latin typeface="Poppins Light" panose="00000400000000000000" pitchFamily="2" charset="0"/>
                <a:cs typeface="Poppins Light" panose="00000400000000000000" pitchFamily="2" charset="0"/>
              </a:rPr>
              <a:t>sponsorship from Pharma/MedTech companies</a:t>
            </a:r>
            <a:endParaRPr lang="cs-CZ" sz="1200" dirty="0">
              <a:latin typeface="Poppins Light" panose="00000400000000000000" pitchFamily="2" charset="0"/>
              <a:cs typeface="Poppins Light" panose="00000400000000000000" pitchFamily="2" charset="0"/>
            </a:endParaRPr>
          </a:p>
          <a:p>
            <a:pPr marL="285750" indent="-285750" algn="just">
              <a:buFont typeface="Arial"/>
              <a:buChar char="•"/>
            </a:pPr>
            <a:r>
              <a:rPr lang="en-US" sz="1200" dirty="0">
                <a:latin typeface="Poppins Light" panose="00000400000000000000" pitchFamily="2" charset="0"/>
                <a:cs typeface="Poppins Light" panose="00000400000000000000" pitchFamily="2" charset="0"/>
              </a:rPr>
              <a:t>Destination support and local grant</a:t>
            </a:r>
            <a:r>
              <a:rPr lang="cs-CZ" sz="1200" dirty="0">
                <a:latin typeface="Poppins Light" panose="00000400000000000000" pitchFamily="2" charset="0"/>
                <a:cs typeface="Poppins Light" panose="00000400000000000000" pitchFamily="2" charset="0"/>
              </a:rPr>
              <a:t>.</a:t>
            </a:r>
          </a:p>
          <a:p>
            <a:pPr algn="just"/>
            <a:endParaRPr lang="cs-CZ" sz="1200" dirty="0">
              <a:highlight>
                <a:srgbClr val="FFFF00"/>
              </a:highlight>
              <a:latin typeface="Poppins Light" panose="00000400000000000000" pitchFamily="2" charset="0"/>
              <a:cs typeface="Poppins Light" panose="00000400000000000000" pitchFamily="2" charset="0"/>
            </a:endParaRPr>
          </a:p>
        </p:txBody>
      </p:sp>
      <p:pic>
        <p:nvPicPr>
          <p:cNvPr id="3" name="Picture 2" descr="A black and blue logo&#10;&#10;Description automatically generated">
            <a:extLst>
              <a:ext uri="{FF2B5EF4-FFF2-40B4-BE49-F238E27FC236}">
                <a16:creationId xmlns:a16="http://schemas.microsoft.com/office/drawing/2014/main" id="{5FF3871B-0CDD-1EAD-42A1-EDD4E208A4FA}"/>
              </a:ext>
            </a:extLst>
          </p:cNvPr>
          <p:cNvPicPr>
            <a:picLocks noChangeAspect="1"/>
          </p:cNvPicPr>
          <p:nvPr/>
        </p:nvPicPr>
        <p:blipFill rotWithShape="1">
          <a:blip r:embed="rId3">
            <a:extLst>
              <a:ext uri="{28A0092B-C50C-407E-A947-70E740481C1C}">
                <a14:useLocalDpi xmlns:a14="http://schemas.microsoft.com/office/drawing/2010/main" val="0"/>
              </a:ext>
            </a:extLst>
          </a:blip>
          <a:srcRect r="63161" b="16398"/>
          <a:stretch/>
        </p:blipFill>
        <p:spPr>
          <a:xfrm>
            <a:off x="9541165" y="1622504"/>
            <a:ext cx="2650835" cy="5124112"/>
          </a:xfrm>
          <a:prstGeom prst="rect">
            <a:avLst/>
          </a:prstGeom>
        </p:spPr>
      </p:pic>
    </p:spTree>
    <p:extLst>
      <p:ext uri="{BB962C8B-B14F-4D97-AF65-F5344CB8AC3E}">
        <p14:creationId xmlns:p14="http://schemas.microsoft.com/office/powerpoint/2010/main" val="1092043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3706b9e-f26b-41d8-835a-ca7919b1f70d" xsi:nil="true"/>
    <lcf76f155ced4ddcb4097134ff3c332f xmlns="6ca79e65-df23-4799-8d47-d4cee6af9e1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D0F5638A20464E8A5BE47C94159514" ma:contentTypeVersion="16" ma:contentTypeDescription="Create a new document." ma:contentTypeScope="" ma:versionID="d2b483fcb02274b4f8e38f812dd52dda">
  <xsd:schema xmlns:xsd="http://www.w3.org/2001/XMLSchema" xmlns:xs="http://www.w3.org/2001/XMLSchema" xmlns:p="http://schemas.microsoft.com/office/2006/metadata/properties" xmlns:ns2="6ca79e65-df23-4799-8d47-d4cee6af9e18" xmlns:ns3="13706b9e-f26b-41d8-835a-ca7919b1f70d" targetNamespace="http://schemas.microsoft.com/office/2006/metadata/properties" ma:root="true" ma:fieldsID="dfbeab64ccb76bdedf248bbd5a24fc75" ns2:_="" ns3:_="">
    <xsd:import namespace="6ca79e65-df23-4799-8d47-d4cee6af9e18"/>
    <xsd:import namespace="13706b9e-f26b-41d8-835a-ca7919b1f70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a79e65-df23-4799-8d47-d4cee6af9e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7a82321-f9b7-40e5-b493-b165275bbc9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3706b9e-f26b-41d8-835a-ca7919b1f70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e12204c-b203-4d65-8bc5-71ba80e15c90}" ma:internalName="TaxCatchAll" ma:showField="CatchAllData" ma:web="13706b9e-f26b-41d8-835a-ca7919b1f70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97EFA3-0198-45E1-8455-368DA178A7FC}">
  <ds:schemaRefs>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 ds:uri="http://purl.org/dc/dcmitype/"/>
    <ds:schemaRef ds:uri="http://schemas.microsoft.com/office/infopath/2007/PartnerControls"/>
    <ds:schemaRef ds:uri="13706b9e-f26b-41d8-835a-ca7919b1f70d"/>
    <ds:schemaRef ds:uri="6ca79e65-df23-4799-8d47-d4cee6af9e18"/>
    <ds:schemaRef ds:uri="http://schemas.microsoft.com/office/2006/metadata/properties"/>
  </ds:schemaRefs>
</ds:datastoreItem>
</file>

<file path=customXml/itemProps2.xml><?xml version="1.0" encoding="utf-8"?>
<ds:datastoreItem xmlns:ds="http://schemas.openxmlformats.org/officeDocument/2006/customXml" ds:itemID="{42C78532-B846-4A49-8AB1-D9C4E72DCD8B}">
  <ds:schemaRefs>
    <ds:schemaRef ds:uri="http://schemas.microsoft.com/sharepoint/v3/contenttype/forms"/>
  </ds:schemaRefs>
</ds:datastoreItem>
</file>

<file path=customXml/itemProps3.xml><?xml version="1.0" encoding="utf-8"?>
<ds:datastoreItem xmlns:ds="http://schemas.openxmlformats.org/officeDocument/2006/customXml" ds:itemID="{A798C689-9020-42B5-814A-2455846F07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a79e65-df23-4799-8d47-d4cee6af9e18"/>
    <ds:schemaRef ds:uri="13706b9e-f26b-41d8-835a-ca7919b1f7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TotalTime>
  <Words>1164</Words>
  <Application>Microsoft Office PowerPoint</Application>
  <PresentationFormat>Widescreen</PresentationFormat>
  <Paragraphs>162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Poppins Medium</vt:lpstr>
      <vt:lpstr>Calibri Light</vt:lpstr>
      <vt:lpstr>Poppins</vt:lpstr>
      <vt:lpstr>Arial</vt:lpstr>
      <vt:lpstr>Calibri</vt:lpstr>
      <vt:lpstr>Poppins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Jiří Handl</dc:creator>
  <cp:lastModifiedBy>Tomáš Maxa</cp:lastModifiedBy>
  <cp:revision>23</cp:revision>
  <dcterms:created xsi:type="dcterms:W3CDTF">2023-10-20T11:59:00Z</dcterms:created>
  <dcterms:modified xsi:type="dcterms:W3CDTF">2025-04-28T06:58:38Z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0x0101003BD0F5638A20464E8A5BE47C94159514</vt:lpwstr>
  </property>
  <property fmtid="{D5CDD505-2E9C-101B-9397-08002B2CF9AE}" pid="3" name="MediaServiceImageTags">
    <vt:lpwstr/>
  </property>
</Properties>
</file>