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1" r:id="rId7"/>
    <p:sldId id="262" r:id="rId8"/>
    <p:sldId id="259" r:id="rId9"/>
    <p:sldId id="263" r:id="rId10"/>
    <p:sldId id="258" r:id="rId11"/>
    <p:sldId id="264" r:id="rId12"/>
    <p:sldId id="266" r:id="rId13"/>
    <p:sldId id="260" r:id="rId14"/>
    <p:sldId id="265" r:id="rId15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B8"/>
    <a:srgbClr val="C391DF"/>
    <a:srgbClr val="FAB623"/>
    <a:srgbClr val="E4A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150" d="100"/>
          <a:sy n="150" d="100"/>
        </p:scale>
        <p:origin x="108" y="264"/>
      </p:cViewPr>
      <p:guideLst>
        <p:guide orient="horz" pos="3974"/>
        <p:guide pos="3840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7CEBE-1040-78E4-F979-5A97D49CB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765565-CBBB-B96E-F0BA-3A175AB51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1BB968-C4DF-FDA4-A45A-7B8B516D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7BC66A-0CA5-EC37-FF98-B7B5FF8A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0F64C7-D9B0-FAF6-D861-ABAF4944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124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FA8DB8-A9FD-6CBB-EC17-EBEF29CF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22A1B7-E453-AEBE-E8C8-9E5BE33AF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9CFCF9-BE6B-891C-F274-6E7BE7C81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53CBC3-052F-D8FE-A9C4-F36F6947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2C087B-CCB2-1D9A-DF7E-7D021B67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61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49BBF3B-7A2B-857D-F4A6-EE8FA5AB5C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732CD3C-65D9-ECDE-CD22-4E6412CED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8A6707-FFF7-21DE-3517-D70879966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247E77-3A09-E2BF-5BA5-F99A8659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A7D4E0-F68F-E16A-65BF-2ECA2E1F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39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FADD96-EF50-6F07-71B8-A7826002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7B9310-0093-D9AF-D4DB-0B04ED41C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338F43-48A9-D692-B318-945E2E0CC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4CC813-4805-E218-063C-C59EA8ECB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672A0A-C0A4-B112-A9C6-46CA11DB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000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72364-77A1-311D-3829-CE94C2A9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477A7E6-1322-46F7-060A-70E3D6C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29C4BF-47F0-011F-522A-3CFB6F9D2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47E6B4-A1BB-0D08-4889-505BE4E5D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F2FD9D-0D65-F629-AB53-A4A6D136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0DC30-5AE4-D208-BC07-13DEF0223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93DF2C-2B8E-945E-17CC-8A9477F1A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D742AE-B26C-E824-3F42-DCF6068F2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F53C69-C9D9-FFAA-3527-D51CDC592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10776FE-EC16-1A33-AF34-E0B3796B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66C407-3571-1CA4-5976-FF926BAB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27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0569D-DAA9-0022-927A-E5550F0C3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45BA29-BCD2-34D6-A57D-F406BA4CC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DB305A-F143-EC5F-A5F2-E7AABD847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B0868BF-0D53-1E6A-70F3-62A312604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171ADBE-6325-4C07-5FCB-77DA60A105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BAB5709-C335-7E52-A609-2C387214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03E0F02-F388-0C48-C6B1-13BEA478B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6313927-FA6F-EF77-0531-E76E0998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846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754CA-7E5E-078A-CBA1-AD452816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0658F22-C105-66BF-AFEE-2CE93C11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5250D53-3E00-6898-5EC8-37AD2E5E9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23B542F-6AB2-2F85-6523-F5E2AE748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0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4F0AF95-2911-1AB6-E294-EDD80DA8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83B126B-A3C6-359E-25E3-5C09FD8F5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3A8E65-DB01-CA43-5B52-6480054C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18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A74355-A597-A2BA-34CD-0F3C1F9A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322F80-829E-2A33-4422-F4C4C055A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7172292-0D8A-5BF4-A6AC-B95E0DB39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9F828A-25C7-0468-7E89-9CA6DA08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F92B4E-42C0-C937-E39F-5762FF87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68B640-9C22-656A-EBA9-0462DBEC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70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B25D50-9146-2731-1AB3-A350A727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919A338-D842-052B-B898-F18ADF5CC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9905CEA-4598-A35F-571C-F17E9A674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901EC3-5B72-0C81-6840-A7B93CCF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37A7D3-B44B-0646-BF76-6051A66C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1B7736-C605-2E8E-1473-A98C25CC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24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1530838-68B4-929B-D044-0E803BB4B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5EC926-4FF8-2E6E-0CB1-117267755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6C3150-FCC0-51EE-A8B0-2FE486A733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DB30F-590A-447F-B366-47450CB22516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FC7F1F-B6FD-1B2B-1DC8-82DA3123D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6B9468-3DF7-1302-0ECF-D375313B4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F1926-372A-4AE4-A570-30D345DE3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28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ipna.org/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"/><Relationship Id="rId3" Type="http://schemas.openxmlformats.org/officeDocument/2006/relationships/image" Target="../media/image3.sv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25.jpg"/><Relationship Id="rId4" Type="http://schemas.openxmlformats.org/officeDocument/2006/relationships/image" Target="../media/image20.pn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heipna.org/ipnafoundation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1CCFB5F6-726A-6B9E-964F-8B16E9C62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" t="-11559" r="3028" b="13972"/>
          <a:stretch/>
        </p:blipFill>
        <p:spPr>
          <a:xfrm flipH="1">
            <a:off x="-611755" y="-2034921"/>
            <a:ext cx="6973064" cy="6973064"/>
          </a:xfrm>
          <a:prstGeom prst="flowChartConnector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65F1281C-9EB6-6AF4-5DDD-70BC7AFF6EC0}"/>
              </a:ext>
            </a:extLst>
          </p:cNvPr>
          <p:cNvSpPr/>
          <p:nvPr/>
        </p:nvSpPr>
        <p:spPr>
          <a:xfrm>
            <a:off x="-1882993" y="-3833687"/>
            <a:ext cx="8610389" cy="8610389"/>
          </a:xfrm>
          <a:prstGeom prst="ellipse">
            <a:avLst/>
          </a:prstGeom>
          <a:noFill/>
          <a:ln w="53975" cmpd="sng">
            <a:solidFill>
              <a:srgbClr val="004AB8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EA8B74F8-AE62-4267-FAB2-9616778A937A}"/>
              </a:ext>
            </a:extLst>
          </p:cNvPr>
          <p:cNvSpPr/>
          <p:nvPr/>
        </p:nvSpPr>
        <p:spPr>
          <a:xfrm>
            <a:off x="4258415" y="2871893"/>
            <a:ext cx="1553106" cy="1553106"/>
          </a:xfrm>
          <a:prstGeom prst="ellipse">
            <a:avLst/>
          </a:prstGeom>
          <a:solidFill>
            <a:srgbClr val="004AB8">
              <a:alpha val="3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CB58572-677A-A943-31DA-79A67FF48036}"/>
              </a:ext>
            </a:extLst>
          </p:cNvPr>
          <p:cNvSpPr txBox="1"/>
          <p:nvPr/>
        </p:nvSpPr>
        <p:spPr>
          <a:xfrm>
            <a:off x="7107973" y="1673803"/>
            <a:ext cx="4490166" cy="1974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rtl="0">
              <a:lnSpc>
                <a:spcPts val="2600"/>
              </a:lnSpc>
            </a:pPr>
            <a:r>
              <a:rPr lang="en-US" sz="1600" kern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IPNA is </a:t>
            </a:r>
            <a:r>
              <a:rPr lang="cs-CZ" sz="1600" kern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a </a:t>
            </a:r>
            <a:r>
              <a:rPr lang="en-US" sz="1600" kern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global, nonprofit charitable organization that believes that all children deserve to be healthy and receive optimal treatment and care for kidney disease regardless of their economic level </a:t>
            </a:r>
            <a:br>
              <a:rPr lang="cs-CZ" sz="1600" kern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en-US" sz="1600" kern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or</a:t>
            </a:r>
            <a:r>
              <a:rPr lang="cs-CZ" sz="1600" kern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 </a:t>
            </a:r>
            <a:r>
              <a:rPr lang="en-US" sz="1600" kern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political choice.</a:t>
            </a:r>
            <a:endParaRPr lang="cs-CZ" sz="1600" baseline="30000" dirty="0">
              <a:solidFill>
                <a:srgbClr val="004AB8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4F841BD9-94A8-83D7-44B7-7F590C83656B}"/>
              </a:ext>
            </a:extLst>
          </p:cNvPr>
          <p:cNvSpPr/>
          <p:nvPr/>
        </p:nvSpPr>
        <p:spPr>
          <a:xfrm>
            <a:off x="4103053" y="2702560"/>
            <a:ext cx="1955297" cy="1955297"/>
          </a:xfrm>
          <a:prstGeom prst="ellipse">
            <a:avLst/>
          </a:prstGeom>
          <a:noFill/>
          <a:ln w="41275" cmpd="sng">
            <a:solidFill>
              <a:srgbClr val="004AB8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0AD237F3-40A6-2FD6-AFEC-332D30B36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583" y="5782168"/>
            <a:ext cx="4490166" cy="529610"/>
          </a:xfrm>
          <a:prstGeom prst="rect">
            <a:avLst/>
          </a:prstGeom>
        </p:spPr>
      </p:pic>
      <p:sp>
        <p:nvSpPr>
          <p:cNvPr id="21" name="Ovál 20">
            <a:extLst>
              <a:ext uri="{FF2B5EF4-FFF2-40B4-BE49-F238E27FC236}">
                <a16:creationId xmlns:a16="http://schemas.microsoft.com/office/drawing/2014/main" id="{066A0F49-DBDA-9F0E-AC5A-BCB1A1ACAA81}"/>
              </a:ext>
            </a:extLst>
          </p:cNvPr>
          <p:cNvSpPr/>
          <p:nvPr/>
        </p:nvSpPr>
        <p:spPr>
          <a:xfrm>
            <a:off x="9681581" y="4305695"/>
            <a:ext cx="2076055" cy="2076055"/>
          </a:xfrm>
          <a:prstGeom prst="ellipse">
            <a:avLst/>
          </a:prstGeom>
          <a:solidFill>
            <a:srgbClr val="C391DF">
              <a:alpha val="2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836CFC70-FA16-9023-9314-A5C9D916D57E}"/>
              </a:ext>
            </a:extLst>
          </p:cNvPr>
          <p:cNvSpPr/>
          <p:nvPr/>
        </p:nvSpPr>
        <p:spPr>
          <a:xfrm>
            <a:off x="9387667" y="4105271"/>
            <a:ext cx="2476901" cy="2476901"/>
          </a:xfrm>
          <a:prstGeom prst="ellipse">
            <a:avLst/>
          </a:prstGeom>
          <a:noFill/>
          <a:ln w="41275" cmpd="sng">
            <a:solidFill>
              <a:srgbClr val="C391D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B1D9A27-09AE-188B-A5D1-C3DE8C9F904C}"/>
              </a:ext>
            </a:extLst>
          </p:cNvPr>
          <p:cNvSpPr txBox="1"/>
          <p:nvPr/>
        </p:nvSpPr>
        <p:spPr>
          <a:xfrm>
            <a:off x="9198111" y="604479"/>
            <a:ext cx="2298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4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www.theipna.org</a:t>
            </a:r>
            <a:endParaRPr lang="cs-CZ" sz="1400" dirty="0">
              <a:solidFill>
                <a:srgbClr val="004AB8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sp>
        <p:nvSpPr>
          <p:cNvPr id="3" name="Ovál 3">
            <a:extLst>
              <a:ext uri="{FF2B5EF4-FFF2-40B4-BE49-F238E27FC236}">
                <a16:creationId xmlns:a16="http://schemas.microsoft.com/office/drawing/2014/main" id="{6C584318-2FC0-80BF-BA5A-50B712B3EF4F}"/>
              </a:ext>
            </a:extLst>
          </p:cNvPr>
          <p:cNvSpPr/>
          <p:nvPr/>
        </p:nvSpPr>
        <p:spPr>
          <a:xfrm>
            <a:off x="7444757" y="4736445"/>
            <a:ext cx="6973063" cy="6973063"/>
          </a:xfrm>
          <a:prstGeom prst="ellipse">
            <a:avLst/>
          </a:prstGeom>
          <a:noFill/>
          <a:ln w="53975" cmpd="sng">
            <a:solidFill>
              <a:srgbClr val="C391D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1270000">
                <a:solidFill>
                  <a:schemeClr val="tx1"/>
                </a:solidFill>
                <a:prstDash val="dash"/>
              </a:ln>
              <a:solidFill>
                <a:srgbClr val="E4A17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D788AD-E470-110A-2E35-2BFAEF9AD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113" y="4640276"/>
            <a:ext cx="3370104" cy="225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7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ál 20">
            <a:extLst>
              <a:ext uri="{FF2B5EF4-FFF2-40B4-BE49-F238E27FC236}">
                <a16:creationId xmlns:a16="http://schemas.microsoft.com/office/drawing/2014/main" id="{D0B112CD-6C12-22D8-707A-B6037700D0AA}"/>
              </a:ext>
            </a:extLst>
          </p:cNvPr>
          <p:cNvSpPr/>
          <p:nvPr/>
        </p:nvSpPr>
        <p:spPr>
          <a:xfrm>
            <a:off x="1385468" y="424844"/>
            <a:ext cx="5184144" cy="5184144"/>
          </a:xfrm>
          <a:prstGeom prst="ellipse">
            <a:avLst/>
          </a:prstGeom>
          <a:solidFill>
            <a:srgbClr val="FAB623">
              <a:alpha val="2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066A0F49-DBDA-9F0E-AC5A-BCB1A1ACAA81}"/>
              </a:ext>
            </a:extLst>
          </p:cNvPr>
          <p:cNvSpPr/>
          <p:nvPr/>
        </p:nvSpPr>
        <p:spPr>
          <a:xfrm>
            <a:off x="8589688" y="4681033"/>
            <a:ext cx="3097184" cy="3097184"/>
          </a:xfrm>
          <a:prstGeom prst="ellipse">
            <a:avLst/>
          </a:prstGeom>
          <a:solidFill>
            <a:srgbClr val="FAB623"/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836CFC70-FA16-9023-9314-A5C9D916D57E}"/>
              </a:ext>
            </a:extLst>
          </p:cNvPr>
          <p:cNvSpPr/>
          <p:nvPr/>
        </p:nvSpPr>
        <p:spPr>
          <a:xfrm>
            <a:off x="8308161" y="4490819"/>
            <a:ext cx="3483613" cy="3483613"/>
          </a:xfrm>
          <a:prstGeom prst="ellipse">
            <a:avLst/>
          </a:prstGeom>
          <a:noFill/>
          <a:ln w="41275" cmpd="sng">
            <a:solidFill>
              <a:srgbClr val="E4A176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CB58572-677A-A943-31DA-79A67FF48036}"/>
              </a:ext>
            </a:extLst>
          </p:cNvPr>
          <p:cNvSpPr txBox="1"/>
          <p:nvPr/>
        </p:nvSpPr>
        <p:spPr>
          <a:xfrm>
            <a:off x="8904314" y="5608988"/>
            <a:ext cx="24679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rtl="0"/>
            <a:r>
              <a:rPr lang="en-US" sz="2400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Registrations</a:t>
            </a: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0AD237F3-40A6-2FD6-AFEC-332D30B36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908" y="5979022"/>
            <a:ext cx="3595457" cy="42408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F40F93C-4B7D-4F4D-5777-84364FC3A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272" b="4272"/>
          <a:stretch/>
        </p:blipFill>
        <p:spPr>
          <a:xfrm>
            <a:off x="7769751" y="245399"/>
            <a:ext cx="4231748" cy="3892261"/>
          </a:xfrm>
          <a:prstGeom prst="rect">
            <a:avLst/>
          </a:prstGeom>
        </p:spPr>
      </p:pic>
      <p:sp>
        <p:nvSpPr>
          <p:cNvPr id="3" name="TextovéPole 10">
            <a:extLst>
              <a:ext uri="{FF2B5EF4-FFF2-40B4-BE49-F238E27FC236}">
                <a16:creationId xmlns:a16="http://schemas.microsoft.com/office/drawing/2014/main" id="{DB210187-F24E-2051-0EA4-F2B1FE6766A6}"/>
              </a:ext>
            </a:extLst>
          </p:cNvPr>
          <p:cNvSpPr txBox="1"/>
          <p:nvPr/>
        </p:nvSpPr>
        <p:spPr>
          <a:xfrm>
            <a:off x="4950395" y="6167246"/>
            <a:ext cx="340840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rtl="0"/>
            <a:r>
              <a:rPr lang="en-US" sz="1200" dirty="0">
                <a:solidFill>
                  <a:srgbClr val="0563C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www.ipna2025.</a:t>
            </a:r>
            <a:r>
              <a:rPr lang="en-US" sz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org</a:t>
            </a:r>
            <a:r>
              <a:rPr lang="cs-CZ" sz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, </a:t>
            </a:r>
            <a:r>
              <a:rPr lang="en-US" sz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www.theipna.org</a:t>
            </a:r>
          </a:p>
        </p:txBody>
      </p:sp>
      <p:sp>
        <p:nvSpPr>
          <p:cNvPr id="4" name="TextovéPole 10">
            <a:extLst>
              <a:ext uri="{FF2B5EF4-FFF2-40B4-BE49-F238E27FC236}">
                <a16:creationId xmlns:a16="http://schemas.microsoft.com/office/drawing/2014/main" id="{1FD4B803-8AC4-6FB0-8ACD-27ACEA6502AF}"/>
              </a:ext>
            </a:extLst>
          </p:cNvPr>
          <p:cNvSpPr txBox="1"/>
          <p:nvPr/>
        </p:nvSpPr>
        <p:spPr>
          <a:xfrm>
            <a:off x="9135198" y="5884617"/>
            <a:ext cx="24679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are now</a:t>
            </a:r>
            <a:r>
              <a:rPr lang="cs-CZ" sz="2400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open</a:t>
            </a:r>
            <a:endParaRPr lang="en-US" sz="2400" dirty="0">
              <a:solidFill>
                <a:schemeClr val="bg1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AAA8F-FB73-5476-F9A4-BEA8834712A4}"/>
              </a:ext>
            </a:extLst>
          </p:cNvPr>
          <p:cNvSpPr txBox="1"/>
          <p:nvPr/>
        </p:nvSpPr>
        <p:spPr>
          <a:xfrm>
            <a:off x="657077" y="1468545"/>
            <a:ext cx="6436192" cy="3892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algn="ctr">
              <a:lnSpc>
                <a:spcPts val="3200"/>
              </a:lnSpc>
            </a:pPr>
            <a:r>
              <a:rPr lang="en-GB" sz="2400" dirty="0">
                <a:solidFill>
                  <a:srgbClr val="004AB8"/>
                </a:solidFill>
                <a:latin typeface="Vulf Sans"/>
              </a:rPr>
              <a:t>Organizing Committee </a:t>
            </a:r>
          </a:p>
        </p:txBody>
      </p:sp>
      <p:sp>
        <p:nvSpPr>
          <p:cNvPr id="8" name="TextovéPole 5">
            <a:extLst>
              <a:ext uri="{FF2B5EF4-FFF2-40B4-BE49-F238E27FC236}">
                <a16:creationId xmlns:a16="http://schemas.microsoft.com/office/drawing/2014/main" id="{2939F992-E1A6-7A53-E545-FD4E0BDC7BB2}"/>
              </a:ext>
            </a:extLst>
          </p:cNvPr>
          <p:cNvSpPr txBox="1"/>
          <p:nvPr/>
        </p:nvSpPr>
        <p:spPr>
          <a:xfrm>
            <a:off x="-2481335" y="181924"/>
            <a:ext cx="1938273" cy="3404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rtl="0">
              <a:lnSpc>
                <a:spcPts val="4800"/>
              </a:lnSpc>
            </a:pPr>
            <a:r>
              <a:rPr lang="cs-CZ" sz="4800" dirty="0">
                <a:solidFill>
                  <a:srgbClr val="004AB8"/>
                </a:solidFill>
                <a:latin typeface="Vulf Sans"/>
              </a:rPr>
              <a:t>H1</a:t>
            </a:r>
          </a:p>
          <a:p>
            <a:pPr>
              <a:lnSpc>
                <a:spcPts val="3200"/>
              </a:lnSpc>
            </a:pPr>
            <a:r>
              <a:rPr lang="cs-CZ" sz="2400" dirty="0" err="1">
                <a:solidFill>
                  <a:srgbClr val="004AB8"/>
                </a:solidFill>
                <a:latin typeface="Vulf Sans"/>
              </a:rPr>
              <a:t>Perex</a:t>
            </a:r>
            <a:endParaRPr lang="cs-CZ" sz="2400" dirty="0">
              <a:solidFill>
                <a:srgbClr val="004AB8"/>
              </a:solidFill>
              <a:latin typeface="Vulf Sans"/>
            </a:endParaRPr>
          </a:p>
          <a:p>
            <a:pPr>
              <a:lnSpc>
                <a:spcPts val="3200"/>
              </a:lnSpc>
            </a:pPr>
            <a:r>
              <a:rPr lang="cs-CZ" sz="1600" dirty="0" err="1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Paragraph</a:t>
            </a:r>
            <a:endParaRPr lang="cs-CZ" sz="2400" dirty="0">
              <a:solidFill>
                <a:srgbClr val="004AB8"/>
              </a:solidFill>
              <a:latin typeface="Vulf Sans"/>
            </a:endParaRP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Li</a:t>
            </a:r>
            <a:endParaRPr lang="cs-CZ" sz="1600" dirty="0">
              <a:solidFill>
                <a:srgbClr val="004AB8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  <a:p>
            <a:pPr marR="0" rtl="0">
              <a:lnSpc>
                <a:spcPts val="4500"/>
              </a:lnSpc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  <a:p>
            <a:pPr marR="0" rtl="0">
              <a:lnSpc>
                <a:spcPts val="4500"/>
              </a:lnSpc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D48EA5-4736-6192-E7AA-F9045D6B7339}"/>
              </a:ext>
            </a:extLst>
          </p:cNvPr>
          <p:cNvSpPr txBox="1"/>
          <p:nvPr/>
        </p:nvSpPr>
        <p:spPr>
          <a:xfrm>
            <a:off x="490063" y="3794366"/>
            <a:ext cx="1650433" cy="5386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it-IT" sz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Mignon McCulloch</a:t>
            </a:r>
          </a:p>
          <a:p>
            <a:pPr algn="ctr">
              <a:lnSpc>
                <a:spcPts val="1400"/>
              </a:lnSpc>
            </a:pP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IPNA Congress President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B3E80-1E4C-5513-E5C6-35D43D7757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2" r="10825" b="14108"/>
          <a:stretch/>
        </p:blipFill>
        <p:spPr>
          <a:xfrm flipH="1">
            <a:off x="685586" y="2369318"/>
            <a:ext cx="1224000" cy="1224000"/>
          </a:xfrm>
          <a:prstGeom prst="ellipse">
            <a:avLst/>
          </a:pr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164CF1C6-A46B-B98E-1CE2-37D26E3A5E97}"/>
              </a:ext>
            </a:extLst>
          </p:cNvPr>
          <p:cNvSpPr/>
          <p:nvPr/>
        </p:nvSpPr>
        <p:spPr>
          <a:xfrm rot="5400000">
            <a:off x="685586" y="2367280"/>
            <a:ext cx="1224000" cy="1224000"/>
          </a:xfrm>
          <a:prstGeom prst="arc">
            <a:avLst/>
          </a:prstGeom>
          <a:ln w="76200">
            <a:solidFill>
              <a:srgbClr val="FAB6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F11E58-32F7-AEA2-F932-CA37D42BF747}"/>
              </a:ext>
            </a:extLst>
          </p:cNvPr>
          <p:cNvSpPr txBox="1"/>
          <p:nvPr/>
        </p:nvSpPr>
        <p:spPr>
          <a:xfrm>
            <a:off x="2189323" y="3794366"/>
            <a:ext cx="1650433" cy="5386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2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Rukshana</a:t>
            </a:r>
            <a:r>
              <a:rPr lang="en-US" sz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Shroff</a:t>
            </a:r>
          </a:p>
          <a:p>
            <a:pPr algn="ctr">
              <a:lnSpc>
                <a:spcPts val="14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Scientific Committee Chair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9A55C0-CFE6-D92D-81F4-D4EF963231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 b="16012"/>
          <a:stretch/>
        </p:blipFill>
        <p:spPr>
          <a:xfrm>
            <a:off x="2384846" y="2369318"/>
            <a:ext cx="1224000" cy="1224000"/>
          </a:xfrm>
          <a:prstGeom prst="ellipse">
            <a:avLst/>
          </a:prstGeom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22AD302C-B860-C2F6-5ADA-0CD5DB5426C9}"/>
              </a:ext>
            </a:extLst>
          </p:cNvPr>
          <p:cNvSpPr/>
          <p:nvPr/>
        </p:nvSpPr>
        <p:spPr>
          <a:xfrm rot="5400000">
            <a:off x="2384846" y="2367280"/>
            <a:ext cx="1224000" cy="1224000"/>
          </a:xfrm>
          <a:prstGeom prst="arc">
            <a:avLst/>
          </a:prstGeom>
          <a:ln w="76200">
            <a:solidFill>
              <a:srgbClr val="FAB6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FEA4D4-4C18-AC3F-97AD-9FD3A12325F8}"/>
              </a:ext>
            </a:extLst>
          </p:cNvPr>
          <p:cNvSpPr txBox="1"/>
          <p:nvPr/>
        </p:nvSpPr>
        <p:spPr>
          <a:xfrm>
            <a:off x="3911443" y="3794366"/>
            <a:ext cx="1650433" cy="5386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it-IT" sz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Pierre Cochat</a:t>
            </a:r>
          </a:p>
          <a:p>
            <a:pPr algn="ctr">
              <a:lnSpc>
                <a:spcPts val="1400"/>
              </a:lnSpc>
            </a:pP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Scientific Committee Chair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053AAA-39A6-8ADB-BE3B-AF2E71E783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7774" r="10298" b="11827"/>
          <a:stretch/>
        </p:blipFill>
        <p:spPr>
          <a:xfrm>
            <a:off x="4106966" y="2369318"/>
            <a:ext cx="1224000" cy="1224000"/>
          </a:xfrm>
          <a:prstGeom prst="ellipse">
            <a:avLst/>
          </a:pr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9AEDFBA0-5411-3577-8452-FBD884B6D689}"/>
              </a:ext>
            </a:extLst>
          </p:cNvPr>
          <p:cNvSpPr/>
          <p:nvPr/>
        </p:nvSpPr>
        <p:spPr>
          <a:xfrm rot="5400000">
            <a:off x="4106966" y="2367280"/>
            <a:ext cx="1224000" cy="1224000"/>
          </a:xfrm>
          <a:prstGeom prst="arc">
            <a:avLst/>
          </a:prstGeom>
          <a:ln w="76200">
            <a:solidFill>
              <a:srgbClr val="FAB6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995305-967D-196C-631E-DC1A64C274C7}"/>
              </a:ext>
            </a:extLst>
          </p:cNvPr>
          <p:cNvSpPr txBox="1"/>
          <p:nvPr/>
        </p:nvSpPr>
        <p:spPr>
          <a:xfrm>
            <a:off x="5656423" y="3794366"/>
            <a:ext cx="1650433" cy="5386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2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Stephen Marks</a:t>
            </a:r>
          </a:p>
          <a:p>
            <a:pPr algn="ctr">
              <a:lnSpc>
                <a:spcPts val="14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Scientific Committee Chair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4C2676-94A5-EB3E-EF64-482D23293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" t="2170" r="7682" b="18948"/>
          <a:stretch/>
        </p:blipFill>
        <p:spPr>
          <a:xfrm>
            <a:off x="5851946" y="2369318"/>
            <a:ext cx="1224000" cy="1224000"/>
          </a:xfrm>
          <a:prstGeom prst="ellipse">
            <a:avLst/>
          </a:prstGeom>
        </p:spPr>
      </p:pic>
      <p:sp>
        <p:nvSpPr>
          <p:cNvPr id="28" name="Arc 27">
            <a:extLst>
              <a:ext uri="{FF2B5EF4-FFF2-40B4-BE49-F238E27FC236}">
                <a16:creationId xmlns:a16="http://schemas.microsoft.com/office/drawing/2014/main" id="{4C970098-F3C8-9E92-B036-6A6BB5915024}"/>
              </a:ext>
            </a:extLst>
          </p:cNvPr>
          <p:cNvSpPr/>
          <p:nvPr/>
        </p:nvSpPr>
        <p:spPr>
          <a:xfrm rot="5400000">
            <a:off x="5851946" y="2367280"/>
            <a:ext cx="1224000" cy="1224000"/>
          </a:xfrm>
          <a:prstGeom prst="arc">
            <a:avLst/>
          </a:prstGeom>
          <a:ln w="76200">
            <a:solidFill>
              <a:srgbClr val="FAB6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7FF87E-2FAC-6CC2-C478-CBC59EBDE296}"/>
              </a:ext>
            </a:extLst>
          </p:cNvPr>
          <p:cNvSpPr txBox="1"/>
          <p:nvPr/>
        </p:nvSpPr>
        <p:spPr>
          <a:xfrm>
            <a:off x="503046" y="4719079"/>
            <a:ext cx="6816793" cy="6703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050" dirty="0">
                <a:solidFill>
                  <a:srgbClr val="004AB8"/>
                </a:solidFill>
                <a:latin typeface="Vulf Sans" panose="04040406060303040305" pitchFamily="82" charset="-18"/>
              </a:rPr>
              <a:t>Patience </a:t>
            </a:r>
            <a:r>
              <a:rPr lang="en-US" sz="1050" dirty="0" err="1">
                <a:solidFill>
                  <a:srgbClr val="004AB8"/>
                </a:solidFill>
                <a:latin typeface="Vulf Sans" panose="04040406060303040305" pitchFamily="82" charset="-18"/>
              </a:rPr>
              <a:t>Sigwadi</a:t>
            </a:r>
            <a:r>
              <a:rPr lang="en-US" sz="1050" dirty="0">
                <a:solidFill>
                  <a:srgbClr val="004AB8"/>
                </a:solidFill>
                <a:latin typeface="Vulf Sans" panose="04040406060303040305" pitchFamily="82" charset="-18"/>
              </a:rPr>
              <a:t> </a:t>
            </a:r>
            <a:r>
              <a:rPr lang="en-US" sz="1050" dirty="0">
                <a:latin typeface="Vulf Sans" panose="04040406060303040305" pitchFamily="82" charset="-18"/>
              </a:rPr>
              <a:t>(Local Organizing Committee), </a:t>
            </a:r>
            <a:r>
              <a:rPr lang="en-US" sz="1050" dirty="0">
                <a:solidFill>
                  <a:srgbClr val="004AB8"/>
                </a:solidFill>
                <a:latin typeface="Vulf Sans" panose="04040406060303040305" pitchFamily="82" charset="-18"/>
              </a:rPr>
              <a:t>El </a:t>
            </a:r>
            <a:r>
              <a:rPr lang="en-US" sz="1050" dirty="0" err="1">
                <a:solidFill>
                  <a:srgbClr val="004AB8"/>
                </a:solidFill>
                <a:latin typeface="Vulf Sans" panose="04040406060303040305" pitchFamily="82" charset="-18"/>
              </a:rPr>
              <a:t>Gottlich</a:t>
            </a:r>
            <a:r>
              <a:rPr lang="en-US" sz="1050" dirty="0">
                <a:solidFill>
                  <a:srgbClr val="004AB8"/>
                </a:solidFill>
                <a:latin typeface="Vulf Sans" panose="04040406060303040305" pitchFamily="82" charset="-18"/>
              </a:rPr>
              <a:t> </a:t>
            </a:r>
            <a:r>
              <a:rPr lang="en-US" sz="1050" dirty="0">
                <a:latin typeface="Vulf Sans" panose="04040406060303040305" pitchFamily="82" charset="-18"/>
              </a:rPr>
              <a:t>(Local Organizing Committee), </a:t>
            </a:r>
            <a:r>
              <a:rPr lang="en-US" sz="1050" dirty="0">
                <a:solidFill>
                  <a:srgbClr val="004AB8"/>
                </a:solidFill>
                <a:latin typeface="Vulf Sans" panose="04040406060303040305" pitchFamily="82" charset="-18"/>
              </a:rPr>
              <a:t>Hesham </a:t>
            </a:r>
            <a:r>
              <a:rPr lang="en-US" sz="1050" dirty="0" err="1">
                <a:solidFill>
                  <a:srgbClr val="004AB8"/>
                </a:solidFill>
                <a:latin typeface="Vulf Sans" panose="04040406060303040305" pitchFamily="82" charset="-18"/>
              </a:rPr>
              <a:t>Safouh</a:t>
            </a:r>
            <a:r>
              <a:rPr lang="en-US" sz="1050" dirty="0">
                <a:solidFill>
                  <a:srgbClr val="004AB8"/>
                </a:solidFill>
                <a:latin typeface="Vulf Sans" panose="04040406060303040305" pitchFamily="82" charset="-18"/>
              </a:rPr>
              <a:t> </a:t>
            </a:r>
            <a:r>
              <a:rPr lang="en-US" sz="1050" dirty="0">
                <a:latin typeface="Vulf Sans" panose="04040406060303040305" pitchFamily="82" charset="-18"/>
              </a:rPr>
              <a:t>(</a:t>
            </a:r>
            <a:r>
              <a:rPr lang="en-US" sz="1050" dirty="0" err="1">
                <a:latin typeface="Vulf Sans" panose="04040406060303040305" pitchFamily="82" charset="-18"/>
              </a:rPr>
              <a:t>AfPNA</a:t>
            </a:r>
            <a:r>
              <a:rPr lang="en-US" sz="1050" dirty="0">
                <a:latin typeface="Vulf Sans" panose="04040406060303040305" pitchFamily="82" charset="-18"/>
              </a:rPr>
              <a:t> Councilor), </a:t>
            </a:r>
            <a:r>
              <a:rPr lang="en-US" sz="1050" dirty="0">
                <a:solidFill>
                  <a:srgbClr val="004AB8"/>
                </a:solidFill>
                <a:latin typeface="Vulf Sans" panose="04040406060303040305" pitchFamily="82" charset="-18"/>
              </a:rPr>
              <a:t>Francis Layla </a:t>
            </a:r>
            <a:r>
              <a:rPr lang="en-US" sz="1050" dirty="0">
                <a:latin typeface="Vulf Sans" panose="04040406060303040305" pitchFamily="82" charset="-18"/>
              </a:rPr>
              <a:t>(</a:t>
            </a:r>
            <a:r>
              <a:rPr lang="en-US" sz="1050" dirty="0" err="1">
                <a:latin typeface="Vulf Sans" panose="04040406060303040305" pitchFamily="82" charset="-18"/>
              </a:rPr>
              <a:t>AfPNA</a:t>
            </a:r>
            <a:r>
              <a:rPr lang="en-US" sz="1050" dirty="0">
                <a:latin typeface="Vulf Sans" panose="04040406060303040305" pitchFamily="82" charset="-18"/>
              </a:rPr>
              <a:t> Councilor), </a:t>
            </a:r>
            <a:r>
              <a:rPr lang="en-US" sz="1050" dirty="0">
                <a:solidFill>
                  <a:srgbClr val="004AB8"/>
                </a:solidFill>
                <a:latin typeface="Vulf Sans" panose="04040406060303040305" pitchFamily="82" charset="-18"/>
              </a:rPr>
              <a:t>Bashir </a:t>
            </a:r>
            <a:r>
              <a:rPr lang="en-US" sz="1050" dirty="0" err="1">
                <a:solidFill>
                  <a:srgbClr val="004AB8"/>
                </a:solidFill>
                <a:latin typeface="Vulf Sans" panose="04040406060303040305" pitchFamily="82" charset="-18"/>
              </a:rPr>
              <a:t>Admani</a:t>
            </a:r>
            <a:r>
              <a:rPr lang="en-US" sz="1050" dirty="0">
                <a:solidFill>
                  <a:srgbClr val="004AB8"/>
                </a:solidFill>
                <a:latin typeface="Vulf Sans" panose="04040406060303040305" pitchFamily="82" charset="-18"/>
              </a:rPr>
              <a:t> </a:t>
            </a:r>
            <a:r>
              <a:rPr lang="en-US" sz="1050" dirty="0">
                <a:latin typeface="Vulf Sans" panose="04040406060303040305" pitchFamily="82" charset="-18"/>
              </a:rPr>
              <a:t>(</a:t>
            </a:r>
            <a:r>
              <a:rPr lang="en-US" sz="1050" dirty="0" err="1">
                <a:latin typeface="Vulf Sans" panose="04040406060303040305" pitchFamily="82" charset="-18"/>
              </a:rPr>
              <a:t>AfPNA</a:t>
            </a:r>
            <a:r>
              <a:rPr lang="en-US" sz="1050" dirty="0">
                <a:latin typeface="Vulf Sans" panose="04040406060303040305" pitchFamily="82" charset="-18"/>
              </a:rPr>
              <a:t> Councilor), </a:t>
            </a:r>
            <a:r>
              <a:rPr lang="en-US" sz="1050" dirty="0">
                <a:solidFill>
                  <a:srgbClr val="004AB8"/>
                </a:solidFill>
                <a:latin typeface="Vulf Sans" panose="04040406060303040305" pitchFamily="82" charset="-18"/>
              </a:rPr>
              <a:t>Sampson </a:t>
            </a:r>
            <a:r>
              <a:rPr lang="en-US" sz="1050" dirty="0" err="1">
                <a:solidFill>
                  <a:srgbClr val="004AB8"/>
                </a:solidFill>
                <a:latin typeface="Vulf Sans" panose="04040406060303040305" pitchFamily="82" charset="-18"/>
              </a:rPr>
              <a:t>Antwi</a:t>
            </a:r>
            <a:r>
              <a:rPr lang="en-US" sz="1050" dirty="0">
                <a:solidFill>
                  <a:srgbClr val="004AB8"/>
                </a:solidFill>
                <a:latin typeface="Vulf Sans" panose="04040406060303040305" pitchFamily="82" charset="-18"/>
              </a:rPr>
              <a:t> </a:t>
            </a:r>
            <a:r>
              <a:rPr lang="en-US" sz="1050" dirty="0">
                <a:latin typeface="Vulf Sans" panose="04040406060303040305" pitchFamily="82" charset="-18"/>
              </a:rPr>
              <a:t>(</a:t>
            </a:r>
            <a:r>
              <a:rPr lang="en-US" sz="1050" dirty="0" err="1">
                <a:latin typeface="Vulf Sans" panose="04040406060303040305" pitchFamily="82" charset="-18"/>
              </a:rPr>
              <a:t>AfPNA</a:t>
            </a:r>
            <a:r>
              <a:rPr lang="en-US" sz="1050" dirty="0">
                <a:latin typeface="Vulf Sans" panose="04040406060303040305" pitchFamily="82" charset="-18"/>
              </a:rPr>
              <a:t> Councilor)</a:t>
            </a:r>
          </a:p>
        </p:txBody>
      </p:sp>
    </p:spTree>
    <p:extLst>
      <p:ext uri="{BB962C8B-B14F-4D97-AF65-F5344CB8AC3E}">
        <p14:creationId xmlns:p14="http://schemas.microsoft.com/office/powerpoint/2010/main" val="256959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4D3C-6A04-8A71-EB56-2B8CB0A9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243" y="1782222"/>
            <a:ext cx="5250720" cy="2335886"/>
          </a:xfrm>
        </p:spPr>
        <p:txBody>
          <a:bodyPr lIns="0" tIns="0" rIns="0" bIns="0" anchor="t" anchorCtr="0"/>
          <a:lstStyle/>
          <a:p>
            <a:pPr>
              <a:lnSpc>
                <a:spcPts val="4800"/>
              </a:lnSpc>
            </a:pPr>
            <a:r>
              <a:rPr lang="en-US" sz="4800" dirty="0">
                <a:solidFill>
                  <a:srgbClr val="004AB8"/>
                </a:solidFill>
                <a:latin typeface="Vulf Sans"/>
                <a:ea typeface="+mn-ea"/>
                <a:cs typeface="+mn-cs"/>
              </a:rPr>
              <a:t>Follow us </a:t>
            </a:r>
            <a:br>
              <a:rPr lang="en-US" sz="4800" dirty="0">
                <a:solidFill>
                  <a:srgbClr val="004AB8"/>
                </a:solidFill>
                <a:latin typeface="Vulf Sans"/>
                <a:ea typeface="+mn-ea"/>
                <a:cs typeface="+mn-cs"/>
              </a:rPr>
            </a:br>
            <a:r>
              <a:rPr lang="en-US" sz="4800" dirty="0">
                <a:solidFill>
                  <a:srgbClr val="004AB8"/>
                </a:solidFill>
                <a:latin typeface="Vulf Sans"/>
                <a:ea typeface="+mn-ea"/>
                <a:cs typeface="+mn-cs"/>
              </a:rPr>
              <a:t>on social media channels</a:t>
            </a:r>
          </a:p>
        </p:txBody>
      </p:sp>
      <p:pic>
        <p:nvPicPr>
          <p:cNvPr id="4" name="Content Placeholder 3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B3128454-8346-4B08-5D7C-49C56B273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95" y="4230755"/>
            <a:ext cx="529177" cy="529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CB928-8B6B-98EF-98EE-116EB1D1F30F}"/>
              </a:ext>
            </a:extLst>
          </p:cNvPr>
          <p:cNvSpPr txBox="1"/>
          <p:nvPr/>
        </p:nvSpPr>
        <p:spPr>
          <a:xfrm>
            <a:off x="7570271" y="4341454"/>
            <a:ext cx="314871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cs-CZ" sz="2000" dirty="0">
                <a:latin typeface="Vulf Sans" panose="04040406060303040305" pitchFamily="82" charset="-18"/>
                <a:cs typeface="Poppins" panose="00000500000000000000" pitchFamily="2" charset="0"/>
              </a:rPr>
              <a:t>@</a:t>
            </a:r>
            <a:r>
              <a:rPr lang="en-US" sz="2000" dirty="0" err="1">
                <a:latin typeface="Vulf Sans" panose="04040406060303040305" pitchFamily="82" charset="-18"/>
                <a:cs typeface="Poppins" panose="00000500000000000000" pitchFamily="2" charset="0"/>
              </a:rPr>
              <a:t>IPNA.PedNeph</a:t>
            </a:r>
            <a:endParaRPr lang="en-US" sz="2000" dirty="0">
              <a:latin typeface="Vulf Sans" panose="04040406060303040305" pitchFamily="82" charset="-18"/>
              <a:cs typeface="Poppins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1D46A4-C1FE-EAEE-ECCC-FCC5ED31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443" y="4913822"/>
            <a:ext cx="693479" cy="780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4757ED-10FC-792D-39AD-1AECBAC81CE5}"/>
              </a:ext>
            </a:extLst>
          </p:cNvPr>
          <p:cNvSpPr txBox="1"/>
          <p:nvPr/>
        </p:nvSpPr>
        <p:spPr>
          <a:xfrm>
            <a:off x="7570272" y="4913822"/>
            <a:ext cx="256190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latin typeface="Vulf Sans" panose="04040406060303040305" pitchFamily="82" charset="-18"/>
                <a:cs typeface="Poppins" panose="00000500000000000000" pitchFamily="2" charset="0"/>
              </a:rPr>
              <a:t>@IPNA_PedNeph</a:t>
            </a:r>
          </a:p>
          <a:p>
            <a:r>
              <a:rPr lang="en-US" sz="2000" dirty="0">
                <a:latin typeface="Vulf Sans" panose="04040406060303040305" pitchFamily="82" charset="-18"/>
                <a:cs typeface="Poppins" panose="00000500000000000000" pitchFamily="2" charset="0"/>
              </a:rPr>
              <a:t>@IPNA_Congress</a:t>
            </a:r>
          </a:p>
        </p:txBody>
      </p:sp>
      <p:sp>
        <p:nvSpPr>
          <p:cNvPr id="3" name="TextovéPole 5">
            <a:extLst>
              <a:ext uri="{FF2B5EF4-FFF2-40B4-BE49-F238E27FC236}">
                <a16:creationId xmlns:a16="http://schemas.microsoft.com/office/drawing/2014/main" id="{3E581C0E-42A5-9930-34AC-184A47CE5C5A}"/>
              </a:ext>
            </a:extLst>
          </p:cNvPr>
          <p:cNvSpPr txBox="1"/>
          <p:nvPr/>
        </p:nvSpPr>
        <p:spPr>
          <a:xfrm>
            <a:off x="-2481335" y="181924"/>
            <a:ext cx="1938273" cy="3404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rtl="0">
              <a:lnSpc>
                <a:spcPts val="4800"/>
              </a:lnSpc>
            </a:pPr>
            <a:r>
              <a:rPr lang="cs-CZ" sz="4800" dirty="0">
                <a:solidFill>
                  <a:srgbClr val="004AB8"/>
                </a:solidFill>
                <a:latin typeface="Vulf Sans"/>
              </a:rPr>
              <a:t>H1</a:t>
            </a:r>
          </a:p>
          <a:p>
            <a:pPr>
              <a:lnSpc>
                <a:spcPts val="3200"/>
              </a:lnSpc>
            </a:pPr>
            <a:r>
              <a:rPr lang="cs-CZ" sz="2400" dirty="0" err="1">
                <a:solidFill>
                  <a:srgbClr val="004AB8"/>
                </a:solidFill>
                <a:latin typeface="Vulf Sans"/>
              </a:rPr>
              <a:t>Perex</a:t>
            </a:r>
            <a:endParaRPr lang="cs-CZ" sz="2400" dirty="0">
              <a:solidFill>
                <a:srgbClr val="004AB8"/>
              </a:solidFill>
              <a:latin typeface="Vulf Sans"/>
            </a:endParaRPr>
          </a:p>
          <a:p>
            <a:pPr>
              <a:lnSpc>
                <a:spcPts val="3200"/>
              </a:lnSpc>
            </a:pPr>
            <a:r>
              <a:rPr lang="cs-CZ" sz="1600" dirty="0" err="1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Paragraph</a:t>
            </a:r>
            <a:endParaRPr lang="cs-CZ" sz="2400" dirty="0">
              <a:solidFill>
                <a:srgbClr val="004AB8"/>
              </a:solidFill>
              <a:latin typeface="Vulf Sans"/>
            </a:endParaRP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Li</a:t>
            </a:r>
            <a:endParaRPr lang="cs-CZ" sz="1600" dirty="0">
              <a:solidFill>
                <a:srgbClr val="004AB8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  <a:p>
            <a:pPr marR="0" rtl="0">
              <a:lnSpc>
                <a:spcPts val="4500"/>
              </a:lnSpc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  <a:p>
            <a:pPr marR="0" rtl="0">
              <a:lnSpc>
                <a:spcPts val="4500"/>
              </a:lnSpc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E383A-CB37-5E45-57E5-3A0898CF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1273" y="1046657"/>
            <a:ext cx="4764685" cy="4764685"/>
          </a:xfrm>
          <a:prstGeom prst="ellipse">
            <a:avLst/>
          </a:prstGeom>
        </p:spPr>
      </p:pic>
      <p:sp>
        <p:nvSpPr>
          <p:cNvPr id="8" name="Ovál 16">
            <a:extLst>
              <a:ext uri="{FF2B5EF4-FFF2-40B4-BE49-F238E27FC236}">
                <a16:creationId xmlns:a16="http://schemas.microsoft.com/office/drawing/2014/main" id="{E28FEE8F-E0B8-F412-F3B3-38BFECA80571}"/>
              </a:ext>
            </a:extLst>
          </p:cNvPr>
          <p:cNvSpPr/>
          <p:nvPr/>
        </p:nvSpPr>
        <p:spPr>
          <a:xfrm>
            <a:off x="356560" y="716281"/>
            <a:ext cx="5386869" cy="5215788"/>
          </a:xfrm>
          <a:prstGeom prst="ellipse">
            <a:avLst/>
          </a:prstGeom>
          <a:noFill/>
          <a:ln w="38100" cmpd="sng">
            <a:solidFill>
              <a:srgbClr val="004AB8">
                <a:alpha val="6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9" name="Ovál 16">
            <a:extLst>
              <a:ext uri="{FF2B5EF4-FFF2-40B4-BE49-F238E27FC236}">
                <a16:creationId xmlns:a16="http://schemas.microsoft.com/office/drawing/2014/main" id="{43127F9A-DA20-D88A-6338-67AB0E441A12}"/>
              </a:ext>
            </a:extLst>
          </p:cNvPr>
          <p:cNvSpPr/>
          <p:nvPr/>
        </p:nvSpPr>
        <p:spPr>
          <a:xfrm>
            <a:off x="731273" y="-7239095"/>
            <a:ext cx="14179108" cy="13728795"/>
          </a:xfrm>
          <a:prstGeom prst="ellipse">
            <a:avLst/>
          </a:prstGeom>
          <a:noFill/>
          <a:ln w="50800" cmpd="sng">
            <a:solidFill>
              <a:srgbClr val="004AB8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78635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ál 11">
            <a:extLst>
              <a:ext uri="{FF2B5EF4-FFF2-40B4-BE49-F238E27FC236}">
                <a16:creationId xmlns:a16="http://schemas.microsoft.com/office/drawing/2014/main" id="{0118F082-8271-49F5-4DD5-1F4BF221327D}"/>
              </a:ext>
            </a:extLst>
          </p:cNvPr>
          <p:cNvSpPr/>
          <p:nvPr/>
        </p:nvSpPr>
        <p:spPr>
          <a:xfrm>
            <a:off x="-6619200" y="-15218250"/>
            <a:ext cx="21600000" cy="21600000"/>
          </a:xfrm>
          <a:prstGeom prst="ellipse">
            <a:avLst/>
          </a:prstGeom>
          <a:noFill/>
          <a:ln w="50800" cmpd="sng">
            <a:solidFill>
              <a:srgbClr val="004AB8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C0255D-1642-CD44-2169-73985402202D}"/>
              </a:ext>
            </a:extLst>
          </p:cNvPr>
          <p:cNvSpPr txBox="1"/>
          <p:nvPr/>
        </p:nvSpPr>
        <p:spPr>
          <a:xfrm>
            <a:off x="1020913" y="934240"/>
            <a:ext cx="8083508" cy="499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>
              <a:lnSpc>
                <a:spcPts val="3500"/>
              </a:lnSpc>
            </a:pPr>
            <a:r>
              <a:rPr lang="en-GB" sz="4800" u="none" strike="noStrike" dirty="0">
                <a:solidFill>
                  <a:srgbClr val="004AB8"/>
                </a:solidFill>
                <a:latin typeface="Vulf Sans"/>
              </a:rPr>
              <a:t>IPNA </a:t>
            </a:r>
            <a:r>
              <a:rPr lang="cs-CZ" sz="4800" dirty="0" err="1">
                <a:solidFill>
                  <a:srgbClr val="004AB8"/>
                </a:solidFill>
                <a:latin typeface="Vulf Sans"/>
              </a:rPr>
              <a:t>M</a:t>
            </a:r>
            <a:r>
              <a:rPr lang="cs-CZ" sz="4800" u="none" strike="noStrike" dirty="0" err="1">
                <a:solidFill>
                  <a:srgbClr val="004AB8"/>
                </a:solidFill>
                <a:latin typeface="Vulf Sans"/>
              </a:rPr>
              <a:t>ission</a:t>
            </a:r>
            <a:endParaRPr lang="cs-CZ" sz="4800" dirty="0">
              <a:solidFill>
                <a:srgbClr val="004AB8"/>
              </a:solidFill>
              <a:latin typeface="Vulf San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EA041C-4736-8BB4-4B48-A01E33A829D1}"/>
              </a:ext>
            </a:extLst>
          </p:cNvPr>
          <p:cNvSpPr txBox="1"/>
          <p:nvPr/>
        </p:nvSpPr>
        <p:spPr>
          <a:xfrm>
            <a:off x="959953" y="1856081"/>
            <a:ext cx="97541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ts val="3200"/>
              </a:lnSpc>
            </a:pPr>
            <a:r>
              <a:rPr lang="en-US" sz="2400" b="0" i="0" u="none" strike="noStrike" dirty="0">
                <a:solidFill>
                  <a:srgbClr val="004AB8"/>
                </a:solidFill>
                <a:latin typeface="Vulf Sans"/>
              </a:rPr>
              <a:t>IPNA</a:t>
            </a:r>
            <a:r>
              <a:rPr lang="cs-CZ" sz="2400" dirty="0">
                <a:solidFill>
                  <a:srgbClr val="004AB8"/>
                </a:solidFill>
                <a:latin typeface="Vulf Sans"/>
              </a:rPr>
              <a:t>‘</a:t>
            </a:r>
            <a:r>
              <a:rPr lang="en-US" sz="2400" b="0" i="0" u="none" strike="noStrike" dirty="0">
                <a:solidFill>
                  <a:srgbClr val="004AB8"/>
                </a:solidFill>
                <a:latin typeface="Vulf Sans"/>
              </a:rPr>
              <a:t>s mission is to lead the global efforts to enhance the</a:t>
            </a:r>
            <a:r>
              <a:rPr lang="cs-CZ" sz="2400" b="0" i="0" u="none" strike="noStrike" dirty="0">
                <a:solidFill>
                  <a:srgbClr val="004AB8"/>
                </a:solidFill>
                <a:latin typeface="Vulf Sans"/>
              </a:rPr>
              <a:t> </a:t>
            </a:r>
            <a:r>
              <a:rPr lang="en-US" sz="2400" b="0" i="0" u="none" strike="noStrike" dirty="0">
                <a:solidFill>
                  <a:srgbClr val="004AB8"/>
                </a:solidFill>
                <a:latin typeface="Vulf Sans"/>
              </a:rPr>
              <a:t>care for all children with kidney disease through advocacy, education, training and research.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E34103-B7E4-B045-2EC0-B0538322BD7A}"/>
              </a:ext>
            </a:extLst>
          </p:cNvPr>
          <p:cNvSpPr txBox="1"/>
          <p:nvPr/>
        </p:nvSpPr>
        <p:spPr>
          <a:xfrm>
            <a:off x="1020913" y="3852000"/>
            <a:ext cx="1517293" cy="8144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algn="l" rtl="0">
              <a:lnSpc>
                <a:spcPts val="3000"/>
              </a:lnSpc>
            </a:pPr>
            <a:r>
              <a:rPr lang="cs-CZ" sz="3600" i="0" u="none" strike="noStrike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1,848</a:t>
            </a:r>
          </a:p>
          <a:p>
            <a:pPr marR="0" algn="l" rtl="0">
              <a:lnSpc>
                <a:spcPts val="2500"/>
              </a:lnSpc>
              <a:spcBef>
                <a:spcPts val="1000"/>
              </a:spcBef>
            </a:pPr>
            <a:r>
              <a:rPr lang="cs-CZ" i="0" u="none" strike="noStrike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members</a:t>
            </a:r>
            <a:endParaRPr lang="cs-CZ" i="0" u="none" strike="noStrike" dirty="0">
              <a:solidFill>
                <a:srgbClr val="004AB8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71D4312C-0E4D-7CF0-CAE5-1FEB52E387CF}"/>
              </a:ext>
            </a:extLst>
          </p:cNvPr>
          <p:cNvSpPr/>
          <p:nvPr/>
        </p:nvSpPr>
        <p:spPr>
          <a:xfrm>
            <a:off x="9236709" y="3836493"/>
            <a:ext cx="2195621" cy="2195621"/>
          </a:xfrm>
          <a:prstGeom prst="ellipse">
            <a:avLst/>
          </a:prstGeom>
          <a:solidFill>
            <a:srgbClr val="004AB8">
              <a:alpha val="4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9EC6A041-B28A-A323-9263-ECC48C11FDAB}"/>
              </a:ext>
            </a:extLst>
          </p:cNvPr>
          <p:cNvSpPr/>
          <p:nvPr/>
        </p:nvSpPr>
        <p:spPr>
          <a:xfrm>
            <a:off x="9002145" y="3601929"/>
            <a:ext cx="2780280" cy="2780280"/>
          </a:xfrm>
          <a:prstGeom prst="ellipse">
            <a:avLst/>
          </a:prstGeom>
          <a:noFill/>
          <a:ln w="38100" cmpd="sng">
            <a:solidFill>
              <a:srgbClr val="004AB8">
                <a:alpha val="6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" name="TextovéPole 10">
            <a:extLst>
              <a:ext uri="{FF2B5EF4-FFF2-40B4-BE49-F238E27FC236}">
                <a16:creationId xmlns:a16="http://schemas.microsoft.com/office/drawing/2014/main" id="{A74BDBC5-4CD4-A439-5B9E-9104B411F370}"/>
              </a:ext>
            </a:extLst>
          </p:cNvPr>
          <p:cNvSpPr txBox="1"/>
          <p:nvPr/>
        </p:nvSpPr>
        <p:spPr>
          <a:xfrm>
            <a:off x="5364442" y="3852000"/>
            <a:ext cx="2664749" cy="11350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algn="l" rtl="0">
              <a:lnSpc>
                <a:spcPts val="3000"/>
              </a:lnSpc>
            </a:pPr>
            <a:r>
              <a:rPr lang="cs-CZ" sz="3600" i="0" u="none" strike="noStrike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300</a:t>
            </a:r>
          </a:p>
          <a:p>
            <a:pPr marR="0" algn="l" rtl="0">
              <a:lnSpc>
                <a:spcPts val="2500"/>
              </a:lnSpc>
              <a:spcBef>
                <a:spcPts val="1000"/>
              </a:spcBef>
            </a:pPr>
            <a:r>
              <a:rPr lang="cs-CZ" i="0" u="none" strike="noStrike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Over</a:t>
            </a:r>
            <a:r>
              <a:rPr lang="cs-CZ" i="0" u="none" strike="noStrike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300 </a:t>
            </a:r>
            <a:r>
              <a:rPr lang="cs-CZ" i="0" u="none" strike="noStrike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Fellows</a:t>
            </a:r>
            <a:br>
              <a:rPr lang="cs-CZ" i="0" u="none" strike="noStrike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cs-CZ" i="0" u="none" strike="noStrike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trained</a:t>
            </a:r>
            <a:r>
              <a:rPr lang="cs-CZ" i="0" u="none" strike="noStrike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i="0" u="none" strike="noStrike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worldwide</a:t>
            </a:r>
            <a:endParaRPr lang="cs-CZ" i="0" u="none" strike="noStrike" dirty="0">
              <a:solidFill>
                <a:srgbClr val="004AB8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sp>
        <p:nvSpPr>
          <p:cNvPr id="5" name="TextovéPole 10">
            <a:extLst>
              <a:ext uri="{FF2B5EF4-FFF2-40B4-BE49-F238E27FC236}">
                <a16:creationId xmlns:a16="http://schemas.microsoft.com/office/drawing/2014/main" id="{2448EDBA-0E41-68A1-90C2-0A23AF7AB5EC}"/>
              </a:ext>
            </a:extLst>
          </p:cNvPr>
          <p:cNvSpPr txBox="1"/>
          <p:nvPr/>
        </p:nvSpPr>
        <p:spPr>
          <a:xfrm>
            <a:off x="3189856" y="3852000"/>
            <a:ext cx="2174586" cy="11350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3000"/>
              </a:lnSpc>
            </a:pPr>
            <a:r>
              <a:rPr lang="cs-CZ" sz="36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119</a:t>
            </a:r>
          </a:p>
          <a:p>
            <a:pPr>
              <a:lnSpc>
                <a:spcPts val="2500"/>
              </a:lnSpc>
              <a:spcBef>
                <a:spcPts val="1000"/>
              </a:spcBef>
            </a:pPr>
            <a:r>
              <a:rPr lang="cs-CZ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From</a:t>
            </a:r>
            <a:r>
              <a:rPr lang="cs-CZ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119 </a:t>
            </a:r>
            <a:br>
              <a:rPr lang="cs-CZ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cs-CZ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countries</a:t>
            </a:r>
            <a:endParaRPr lang="cs-CZ" sz="3600" dirty="0">
              <a:solidFill>
                <a:srgbClr val="004AB8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13030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ál 11">
            <a:extLst>
              <a:ext uri="{FF2B5EF4-FFF2-40B4-BE49-F238E27FC236}">
                <a16:creationId xmlns:a16="http://schemas.microsoft.com/office/drawing/2014/main" id="{0118F082-8271-49F5-4DD5-1F4BF221327D}"/>
              </a:ext>
            </a:extLst>
          </p:cNvPr>
          <p:cNvSpPr/>
          <p:nvPr/>
        </p:nvSpPr>
        <p:spPr>
          <a:xfrm rot="20566381">
            <a:off x="-274649" y="-11523350"/>
            <a:ext cx="21600000" cy="21600000"/>
          </a:xfrm>
          <a:prstGeom prst="ellipse">
            <a:avLst/>
          </a:prstGeom>
          <a:noFill/>
          <a:ln w="50800" cmpd="sng">
            <a:solidFill>
              <a:srgbClr val="E4A176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C0255D-1642-CD44-2169-73985402202D}"/>
              </a:ext>
            </a:extLst>
          </p:cNvPr>
          <p:cNvSpPr txBox="1"/>
          <p:nvPr/>
        </p:nvSpPr>
        <p:spPr>
          <a:xfrm>
            <a:off x="1023368" y="847493"/>
            <a:ext cx="6420898" cy="1172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rtl="0">
              <a:lnSpc>
                <a:spcPts val="4500"/>
              </a:lnSpc>
            </a:pPr>
            <a:r>
              <a:rPr lang="en-US" sz="4800" dirty="0">
                <a:solidFill>
                  <a:srgbClr val="E4A176"/>
                </a:solidFill>
                <a:latin typeface="Vulf Sans"/>
              </a:rPr>
              <a:t>IPNA Membership benefits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71D4312C-0E4D-7CF0-CAE5-1FEB52E387CF}"/>
              </a:ext>
            </a:extLst>
          </p:cNvPr>
          <p:cNvSpPr/>
          <p:nvPr/>
        </p:nvSpPr>
        <p:spPr>
          <a:xfrm>
            <a:off x="-786673" y="3736212"/>
            <a:ext cx="2422195" cy="2422195"/>
          </a:xfrm>
          <a:prstGeom prst="ellipse">
            <a:avLst/>
          </a:prstGeom>
          <a:solidFill>
            <a:srgbClr val="E4A176">
              <a:alpha val="6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9EC6A041-B28A-A323-9263-ECC48C11FDAB}"/>
              </a:ext>
            </a:extLst>
          </p:cNvPr>
          <p:cNvSpPr/>
          <p:nvPr/>
        </p:nvSpPr>
        <p:spPr>
          <a:xfrm>
            <a:off x="-1066188" y="3429000"/>
            <a:ext cx="3031636" cy="3031636"/>
          </a:xfrm>
          <a:prstGeom prst="ellipse">
            <a:avLst/>
          </a:prstGeom>
          <a:noFill/>
          <a:ln w="47625" cmpd="sng">
            <a:solidFill>
              <a:srgbClr val="E4A176">
                <a:alpha val="6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DEA2693B-C40C-A98E-007A-B89A652FEC38}"/>
              </a:ext>
            </a:extLst>
          </p:cNvPr>
          <p:cNvSpPr/>
          <p:nvPr/>
        </p:nvSpPr>
        <p:spPr>
          <a:xfrm>
            <a:off x="9664393" y="1055129"/>
            <a:ext cx="1495796" cy="1495796"/>
          </a:xfrm>
          <a:prstGeom prst="ellipse">
            <a:avLst/>
          </a:prstGeom>
          <a:solidFill>
            <a:srgbClr val="E4A176">
              <a:alpha val="2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A5FF162A-5689-A83C-793D-46DC99389113}"/>
              </a:ext>
            </a:extLst>
          </p:cNvPr>
          <p:cNvSpPr/>
          <p:nvPr/>
        </p:nvSpPr>
        <p:spPr>
          <a:xfrm>
            <a:off x="9488284" y="874079"/>
            <a:ext cx="1934412" cy="1934412"/>
          </a:xfrm>
          <a:prstGeom prst="ellipse">
            <a:avLst/>
          </a:prstGeom>
          <a:noFill/>
          <a:ln w="41275" cmpd="sng">
            <a:solidFill>
              <a:srgbClr val="E4A176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84F02-3A19-1057-60F6-5083733BF08E}"/>
              </a:ext>
            </a:extLst>
          </p:cNvPr>
          <p:cNvSpPr txBox="1"/>
          <p:nvPr/>
        </p:nvSpPr>
        <p:spPr>
          <a:xfrm>
            <a:off x="2527607" y="2340000"/>
            <a:ext cx="2749243" cy="4022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25% textbook discount on all</a:t>
            </a: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1600" b="0" i="0" u="none" strike="noStrike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English-language Springer</a:t>
            </a: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1600" b="0" i="0" u="none" strike="noStrike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Books.</a:t>
            </a: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Substantial reduction</a:t>
            </a: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1600" b="0" i="0" u="none" strike="noStrike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 Registration</a:t>
            </a: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1600" b="0" i="0" u="none" strike="noStrike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rates for the 20</a:t>
            </a:r>
            <a:r>
              <a:rPr lang="en-US" sz="1600" b="0" i="0" u="none" strike="noStrike" baseline="300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</a:t>
            </a:r>
            <a:r>
              <a:rPr lang="en-US" sz="1600" b="0" i="0" u="none" strike="noStrike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IPNA Congress, February 19–23, 2025, Cape Town, South Africa.</a:t>
            </a: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Opportunities for global educational</a:t>
            </a: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1600" b="0" i="0" u="none" strike="noStrike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programs, networking and sharing resources.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1EACDE-38F0-7832-1C13-66D67062E6A0}"/>
              </a:ext>
            </a:extLst>
          </p:cNvPr>
          <p:cNvSpPr txBox="1"/>
          <p:nvPr/>
        </p:nvSpPr>
        <p:spPr>
          <a:xfrm>
            <a:off x="5578552" y="2340000"/>
            <a:ext cx="3076193" cy="40232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On-line access to Pediatric Nephrology Textbook (8</a:t>
            </a:r>
            <a:r>
              <a:rPr lang="en-US" sz="1600" baseline="300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</a:t>
            </a: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 edition), a benefit </a:t>
            </a:r>
            <a:b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of &gt; US$ 1,000 value!</a:t>
            </a: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Free access to the ISN Academy, the official eLearning portal of the ISN.</a:t>
            </a: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Full access to the Journals Pediatric Nephrology, European Journal of Pediatrics and International Urology and Nephrology.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EC0F0-6683-0DF3-C446-D70882246744}"/>
              </a:ext>
            </a:extLst>
          </p:cNvPr>
          <p:cNvSpPr txBox="1"/>
          <p:nvPr/>
        </p:nvSpPr>
        <p:spPr>
          <a:xfrm>
            <a:off x="8858045" y="4476665"/>
            <a:ext cx="3076193" cy="1856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Exclusive access to the IPNA App with many useful functionalities.</a:t>
            </a: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Exclusive access to recordings from the IPNA Congress 2022.</a:t>
            </a:r>
          </a:p>
        </p:txBody>
      </p:sp>
      <p:sp>
        <p:nvSpPr>
          <p:cNvPr id="21" name="Ovál 11">
            <a:extLst>
              <a:ext uri="{FF2B5EF4-FFF2-40B4-BE49-F238E27FC236}">
                <a16:creationId xmlns:a16="http://schemas.microsoft.com/office/drawing/2014/main" id="{3E760BC2-08E4-4817-5F4B-47563FA40620}"/>
              </a:ext>
            </a:extLst>
          </p:cNvPr>
          <p:cNvSpPr/>
          <p:nvPr/>
        </p:nvSpPr>
        <p:spPr>
          <a:xfrm rot="20566381">
            <a:off x="-7710785" y="-1213737"/>
            <a:ext cx="21600000" cy="21600000"/>
          </a:xfrm>
          <a:prstGeom prst="ellipse">
            <a:avLst/>
          </a:prstGeom>
          <a:noFill/>
          <a:ln w="50800" cmpd="sng">
            <a:solidFill>
              <a:srgbClr val="E4A176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84680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2D0D3ECC-F110-9678-536D-1E1CED01496A}"/>
              </a:ext>
            </a:extLst>
          </p:cNvPr>
          <p:cNvSpPr/>
          <p:nvPr/>
        </p:nvSpPr>
        <p:spPr>
          <a:xfrm>
            <a:off x="7376877" y="1282591"/>
            <a:ext cx="959220" cy="959220"/>
          </a:xfrm>
          <a:prstGeom prst="ellipse">
            <a:avLst/>
          </a:prstGeom>
          <a:solidFill>
            <a:srgbClr val="004A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AB8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C0255D-1642-CD44-2169-73985402202D}"/>
              </a:ext>
            </a:extLst>
          </p:cNvPr>
          <p:cNvSpPr txBox="1"/>
          <p:nvPr/>
        </p:nvSpPr>
        <p:spPr>
          <a:xfrm>
            <a:off x="1012521" y="811821"/>
            <a:ext cx="7463516" cy="12400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rtl="0">
              <a:lnSpc>
                <a:spcPts val="4800"/>
              </a:lnSpc>
            </a:pPr>
            <a:r>
              <a:rPr lang="en-US" sz="4800" dirty="0">
                <a:solidFill>
                  <a:srgbClr val="004AB8"/>
                </a:solidFill>
                <a:latin typeface="Vulf Sans"/>
              </a:rPr>
              <a:t>IPNA New membership category for Trainees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EA041C-4736-8BB4-4B48-A01E33A829D1}"/>
              </a:ext>
            </a:extLst>
          </p:cNvPr>
          <p:cNvSpPr txBox="1"/>
          <p:nvPr/>
        </p:nvSpPr>
        <p:spPr>
          <a:xfrm>
            <a:off x="1041484" y="2221921"/>
            <a:ext cx="6734324" cy="12099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>
              <a:lnSpc>
                <a:spcPts val="3200"/>
              </a:lnSpc>
            </a:pPr>
            <a:r>
              <a:rPr lang="en-US" sz="2400" dirty="0">
                <a:solidFill>
                  <a:srgbClr val="004AB8"/>
                </a:solidFill>
                <a:latin typeface="Vulf Sans"/>
              </a:rPr>
              <a:t>FREE membership with IPNA until they complete their training program or transition into their roles as consultant nephrologists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B5ECA05-7F8E-4454-72C2-07EED34061F9}"/>
              </a:ext>
            </a:extLst>
          </p:cNvPr>
          <p:cNvSpPr txBox="1"/>
          <p:nvPr/>
        </p:nvSpPr>
        <p:spPr>
          <a:xfrm>
            <a:off x="1041484" y="3884225"/>
            <a:ext cx="6928014" cy="17662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160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Information Required:</a:t>
            </a: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Nephrology Program Supervisor‘s Name, E-mail, </a:t>
            </a:r>
            <a:b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Phone Number, and Institution</a:t>
            </a: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Current Year of Training and Anticipated Completion Date </a:t>
            </a: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Confirmation from the Supervisor, validating the Trainee Status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8A32955B-01FA-19C5-F3E4-1095C16968F0}"/>
              </a:ext>
            </a:extLst>
          </p:cNvPr>
          <p:cNvSpPr/>
          <p:nvPr/>
        </p:nvSpPr>
        <p:spPr>
          <a:xfrm>
            <a:off x="8022442" y="538197"/>
            <a:ext cx="5981908" cy="5891838"/>
          </a:xfrm>
          <a:prstGeom prst="ellipse">
            <a:avLst/>
          </a:prstGeom>
          <a:noFill/>
          <a:ln w="50800" cmpd="sng">
            <a:solidFill>
              <a:srgbClr val="004AB8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pic>
        <p:nvPicPr>
          <p:cNvPr id="5" name="Obrázek 4" descr="Obsah obrázku oblečení, osoba, Bílý plášť, budova&#10;&#10;Popis byl vytvořen automaticky">
            <a:extLst>
              <a:ext uri="{FF2B5EF4-FFF2-40B4-BE49-F238E27FC236}">
                <a16:creationId xmlns:a16="http://schemas.microsoft.com/office/drawing/2014/main" id="{6BBD1A3B-92EA-C897-FD8A-D6B86BBA0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r="12576"/>
          <a:stretch/>
        </p:blipFill>
        <p:spPr>
          <a:xfrm>
            <a:off x="8399837" y="910105"/>
            <a:ext cx="5174174" cy="5174174"/>
          </a:xfrm>
          <a:prstGeom prst="ellipse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A8582724-44AC-3EC6-B045-175983FAD8CC}"/>
              </a:ext>
            </a:extLst>
          </p:cNvPr>
          <p:cNvSpPr/>
          <p:nvPr/>
        </p:nvSpPr>
        <p:spPr>
          <a:xfrm>
            <a:off x="8429086" y="4228722"/>
            <a:ext cx="1712039" cy="1712039"/>
          </a:xfrm>
          <a:prstGeom prst="ellipse">
            <a:avLst/>
          </a:prstGeom>
          <a:solidFill>
            <a:srgbClr val="E4A176">
              <a:alpha val="7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478587E-D9DD-65F2-2E05-DB04B7CA86CB}"/>
              </a:ext>
            </a:extLst>
          </p:cNvPr>
          <p:cNvSpPr/>
          <p:nvPr/>
        </p:nvSpPr>
        <p:spPr>
          <a:xfrm>
            <a:off x="8201715" y="4001352"/>
            <a:ext cx="2166780" cy="2166778"/>
          </a:xfrm>
          <a:prstGeom prst="ellipse">
            <a:avLst/>
          </a:prstGeom>
          <a:noFill/>
          <a:ln w="38100" cmpd="sng">
            <a:solidFill>
              <a:srgbClr val="E4A176">
                <a:alpha val="7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4" name="TextovéPole 7">
            <a:extLst>
              <a:ext uri="{FF2B5EF4-FFF2-40B4-BE49-F238E27FC236}">
                <a16:creationId xmlns:a16="http://schemas.microsoft.com/office/drawing/2014/main" id="{40E01BC4-3B2B-892D-314A-812956E734FE}"/>
              </a:ext>
            </a:extLst>
          </p:cNvPr>
          <p:cNvSpPr txBox="1"/>
          <p:nvPr/>
        </p:nvSpPr>
        <p:spPr>
          <a:xfrm>
            <a:off x="7330382" y="1553067"/>
            <a:ext cx="1052209" cy="3892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algn="ctr"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  <a:latin typeface="Vulf Sans"/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288539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3">
            <a:extLst>
              <a:ext uri="{FF2B5EF4-FFF2-40B4-BE49-F238E27FC236}">
                <a16:creationId xmlns:a16="http://schemas.microsoft.com/office/drawing/2014/main" id="{90CA64C6-F7B1-E9B1-C413-9D2FC069DA25}"/>
              </a:ext>
            </a:extLst>
          </p:cNvPr>
          <p:cNvSpPr/>
          <p:nvPr/>
        </p:nvSpPr>
        <p:spPr>
          <a:xfrm>
            <a:off x="8477071" y="4598075"/>
            <a:ext cx="2967174" cy="2967174"/>
          </a:xfrm>
          <a:prstGeom prst="ellipse">
            <a:avLst/>
          </a:prstGeom>
          <a:solidFill>
            <a:srgbClr val="C391DF">
              <a:alpha val="7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C0255D-1642-CD44-2169-73985402202D}"/>
              </a:ext>
            </a:extLst>
          </p:cNvPr>
          <p:cNvSpPr txBox="1"/>
          <p:nvPr/>
        </p:nvSpPr>
        <p:spPr>
          <a:xfrm>
            <a:off x="6784066" y="949469"/>
            <a:ext cx="5474464" cy="499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rtl="0">
              <a:lnSpc>
                <a:spcPts val="3500"/>
              </a:lnSpc>
            </a:pPr>
            <a:r>
              <a:rPr lang="en-US" sz="4800" dirty="0">
                <a:solidFill>
                  <a:srgbClr val="C391DF"/>
                </a:solidFill>
                <a:latin typeface="Vulf Sans"/>
              </a:rPr>
              <a:t>IPNA Education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EA041C-4736-8BB4-4B48-A01E33A829D1}"/>
              </a:ext>
            </a:extLst>
          </p:cNvPr>
          <p:cNvSpPr txBox="1"/>
          <p:nvPr/>
        </p:nvSpPr>
        <p:spPr>
          <a:xfrm>
            <a:off x="6803116" y="1697973"/>
            <a:ext cx="5055509" cy="253338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>
              <a:lnSpc>
                <a:spcPts val="3200"/>
              </a:lnSpc>
            </a:pPr>
            <a:r>
              <a:rPr lang="en-US" sz="2400" dirty="0">
                <a:solidFill>
                  <a:srgbClr val="C391DF"/>
                </a:solidFill>
                <a:latin typeface="Vulf Sans"/>
              </a:rPr>
              <a:t>Fellowship Program</a:t>
            </a:r>
            <a:br>
              <a:rPr lang="en-US" sz="2400" dirty="0">
                <a:solidFill>
                  <a:srgbClr val="C391DF"/>
                </a:solidFill>
                <a:latin typeface="Vulf Sans"/>
              </a:rPr>
            </a:br>
            <a:r>
              <a:rPr lang="en-US" sz="2400" dirty="0">
                <a:solidFill>
                  <a:srgbClr val="C391DF"/>
                </a:solidFill>
                <a:latin typeface="Vulf Sans"/>
              </a:rPr>
              <a:t>Sister Renal Centers Program</a:t>
            </a:r>
            <a:br>
              <a:rPr lang="en-US" sz="2400" dirty="0">
                <a:solidFill>
                  <a:srgbClr val="C391DF"/>
                </a:solidFill>
                <a:latin typeface="Vulf Sans"/>
              </a:rPr>
            </a:br>
            <a:r>
              <a:rPr lang="en-US" sz="2400" dirty="0">
                <a:solidFill>
                  <a:srgbClr val="C391DF"/>
                </a:solidFill>
                <a:latin typeface="Vulf Sans"/>
              </a:rPr>
              <a:t>Teaching Courses</a:t>
            </a:r>
            <a:br>
              <a:rPr lang="en-US" sz="2400" dirty="0">
                <a:solidFill>
                  <a:srgbClr val="C391DF"/>
                </a:solidFill>
                <a:latin typeface="Vulf Sans"/>
              </a:rPr>
            </a:br>
            <a:r>
              <a:rPr lang="en-US" sz="2400" dirty="0">
                <a:solidFill>
                  <a:srgbClr val="C391DF"/>
                </a:solidFill>
                <a:latin typeface="Vulf Sans"/>
              </a:rPr>
              <a:t>Junior Master Classes</a:t>
            </a:r>
            <a:endParaRPr lang="cs-CZ" sz="2400" dirty="0">
              <a:solidFill>
                <a:srgbClr val="C391DF"/>
              </a:solidFill>
              <a:latin typeface="Vulf Sans"/>
            </a:endParaRPr>
          </a:p>
          <a:p>
            <a:pPr marR="0">
              <a:lnSpc>
                <a:spcPts val="3200"/>
              </a:lnSpc>
            </a:pPr>
            <a:r>
              <a:rPr lang="en-US" sz="2400" dirty="0">
                <a:solidFill>
                  <a:srgbClr val="C391DF"/>
                </a:solidFill>
                <a:latin typeface="Vulf Sans"/>
              </a:rPr>
              <a:t>Webinars</a:t>
            </a:r>
            <a:endParaRPr lang="cs-CZ" sz="2400" dirty="0">
              <a:solidFill>
                <a:srgbClr val="C391DF"/>
              </a:solidFill>
              <a:latin typeface="Vulf Sans"/>
            </a:endParaRPr>
          </a:p>
          <a:p>
            <a:pPr marR="0">
              <a:lnSpc>
                <a:spcPts val="3200"/>
              </a:lnSpc>
            </a:pPr>
            <a:r>
              <a:rPr lang="cs-CZ" sz="2400" dirty="0" err="1">
                <a:solidFill>
                  <a:srgbClr val="C391DF"/>
                </a:solidFill>
                <a:latin typeface="Vulf Sans"/>
              </a:rPr>
              <a:t>Global</a:t>
            </a:r>
            <a:r>
              <a:rPr lang="cs-CZ" sz="2400" dirty="0">
                <a:solidFill>
                  <a:srgbClr val="C391DF"/>
                </a:solidFill>
                <a:latin typeface="Vulf Sans"/>
              </a:rPr>
              <a:t> Curriculum</a:t>
            </a:r>
            <a:endParaRPr lang="cs-CZ" sz="4000" b="0" i="0" u="none" strike="noStrike" baseline="30000" dirty="0">
              <a:solidFill>
                <a:srgbClr val="C391DF"/>
              </a:solidFill>
              <a:latin typeface="Vulf Sans Ligh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E34103-B7E4-B045-2EC0-B0538322BD7A}"/>
              </a:ext>
            </a:extLst>
          </p:cNvPr>
          <p:cNvSpPr txBox="1"/>
          <p:nvPr/>
        </p:nvSpPr>
        <p:spPr>
          <a:xfrm>
            <a:off x="8745815" y="5245752"/>
            <a:ext cx="2429686" cy="11190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algn="ctr" rtl="0">
              <a:lnSpc>
                <a:spcPts val="2200"/>
              </a:lnSpc>
            </a:pPr>
            <a:r>
              <a:rPr lang="en-US" b="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Thank you </a:t>
            </a:r>
            <a:br>
              <a:rPr lang="cs-CZ" b="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en-US" b="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for being a part </a:t>
            </a:r>
            <a:br>
              <a:rPr lang="cs-CZ" b="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en-US" b="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of our efforts </a:t>
            </a:r>
            <a:br>
              <a:rPr lang="cs-CZ" b="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en-US" b="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as IPNA member. 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9EC6A041-B28A-A323-9263-ECC48C11FDAB}"/>
              </a:ext>
            </a:extLst>
          </p:cNvPr>
          <p:cNvSpPr/>
          <p:nvPr/>
        </p:nvSpPr>
        <p:spPr>
          <a:xfrm>
            <a:off x="565695" y="666911"/>
            <a:ext cx="5589924" cy="5589924"/>
          </a:xfrm>
          <a:prstGeom prst="ellipse">
            <a:avLst/>
          </a:prstGeom>
          <a:noFill/>
          <a:ln w="50800" cmpd="sng">
            <a:solidFill>
              <a:srgbClr val="C391D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958DF98F-C597-A148-D3BC-715FFFDCD8C3}"/>
              </a:ext>
            </a:extLst>
          </p:cNvPr>
          <p:cNvSpPr/>
          <p:nvPr/>
        </p:nvSpPr>
        <p:spPr>
          <a:xfrm>
            <a:off x="1071014" y="-12943759"/>
            <a:ext cx="21600000" cy="21600000"/>
          </a:xfrm>
          <a:prstGeom prst="ellipse">
            <a:avLst/>
          </a:prstGeom>
          <a:noFill/>
          <a:ln w="50800" cmpd="sng">
            <a:solidFill>
              <a:srgbClr val="C391DF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944D1D-7072-483C-30C1-55D8387FE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 r="14499"/>
          <a:stretch/>
        </p:blipFill>
        <p:spPr>
          <a:xfrm rot="21089066" flipH="1">
            <a:off x="1144795" y="1156683"/>
            <a:ext cx="4837575" cy="4544633"/>
          </a:xfrm>
          <a:prstGeom prst="flowChartConnector">
            <a:avLst/>
          </a:prstGeom>
        </p:spPr>
      </p:pic>
      <p:sp>
        <p:nvSpPr>
          <p:cNvPr id="3" name="Ovál 16">
            <a:extLst>
              <a:ext uri="{FF2B5EF4-FFF2-40B4-BE49-F238E27FC236}">
                <a16:creationId xmlns:a16="http://schemas.microsoft.com/office/drawing/2014/main" id="{C3D8D4FF-A267-1414-916C-88AC67FA636C}"/>
              </a:ext>
            </a:extLst>
          </p:cNvPr>
          <p:cNvSpPr/>
          <p:nvPr/>
        </p:nvSpPr>
        <p:spPr>
          <a:xfrm>
            <a:off x="8295011" y="4416015"/>
            <a:ext cx="3331294" cy="3331294"/>
          </a:xfrm>
          <a:prstGeom prst="ellipse">
            <a:avLst/>
          </a:prstGeom>
          <a:noFill/>
          <a:ln w="38100" cmpd="sng">
            <a:solidFill>
              <a:srgbClr val="C391D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5738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15B88E-E1A7-3FB6-C634-357B6847A470}"/>
              </a:ext>
            </a:extLst>
          </p:cNvPr>
          <p:cNvSpPr/>
          <p:nvPr/>
        </p:nvSpPr>
        <p:spPr>
          <a:xfrm>
            <a:off x="8007541" y="568988"/>
            <a:ext cx="2695276" cy="481542"/>
          </a:xfrm>
          <a:prstGeom prst="rect">
            <a:avLst/>
          </a:prstGeom>
          <a:solidFill>
            <a:srgbClr val="004A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0118F082-8271-49F5-4DD5-1F4BF221327D}"/>
              </a:ext>
            </a:extLst>
          </p:cNvPr>
          <p:cNvSpPr/>
          <p:nvPr/>
        </p:nvSpPr>
        <p:spPr>
          <a:xfrm>
            <a:off x="-5052346" y="-13001368"/>
            <a:ext cx="19349365" cy="19349365"/>
          </a:xfrm>
          <a:prstGeom prst="ellipse">
            <a:avLst/>
          </a:prstGeom>
          <a:noFill/>
          <a:ln w="50800" cmpd="sng">
            <a:solidFill>
              <a:srgbClr val="004AB8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C0255D-1642-CD44-2169-73985402202D}"/>
              </a:ext>
            </a:extLst>
          </p:cNvPr>
          <p:cNvSpPr txBox="1"/>
          <p:nvPr/>
        </p:nvSpPr>
        <p:spPr>
          <a:xfrm>
            <a:off x="1020380" y="813421"/>
            <a:ext cx="9008993" cy="624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>
                <a:solidFill>
                  <a:srgbClr val="004AB8"/>
                </a:solidFill>
                <a:latin typeface="Vulf Sans"/>
              </a:rPr>
              <a:t>IPNA Teaching Courses</a:t>
            </a:r>
            <a:endParaRPr lang="cs-CZ" sz="4800" dirty="0">
              <a:solidFill>
                <a:srgbClr val="004AB8"/>
              </a:solidFill>
              <a:latin typeface="Vulf Sans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71D4312C-0E4D-7CF0-CAE5-1FEB52E387CF}"/>
              </a:ext>
            </a:extLst>
          </p:cNvPr>
          <p:cNvSpPr/>
          <p:nvPr/>
        </p:nvSpPr>
        <p:spPr>
          <a:xfrm>
            <a:off x="8746785" y="3553740"/>
            <a:ext cx="2580599" cy="2580599"/>
          </a:xfrm>
          <a:prstGeom prst="ellipse">
            <a:avLst/>
          </a:prstGeom>
          <a:solidFill>
            <a:srgbClr val="004AB8">
              <a:alpha val="4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9EC6A041-B28A-A323-9263-ECC48C11FDAB}"/>
              </a:ext>
            </a:extLst>
          </p:cNvPr>
          <p:cNvSpPr/>
          <p:nvPr/>
        </p:nvSpPr>
        <p:spPr>
          <a:xfrm>
            <a:off x="8493083" y="3300038"/>
            <a:ext cx="3088005" cy="3088005"/>
          </a:xfrm>
          <a:prstGeom prst="ellipse">
            <a:avLst/>
          </a:prstGeom>
          <a:noFill/>
          <a:ln w="38100" cmpd="sng">
            <a:solidFill>
              <a:srgbClr val="004AB8">
                <a:alpha val="6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pic>
        <p:nvPicPr>
          <p:cNvPr id="3" name="Grafický objekt 2" descr="Třída se souvislou výplní">
            <a:extLst>
              <a:ext uri="{FF2B5EF4-FFF2-40B4-BE49-F238E27FC236}">
                <a16:creationId xmlns:a16="http://schemas.microsoft.com/office/drawing/2014/main" id="{44E86CA7-E2AB-AF98-3764-DEA6E3B20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33654" y="612203"/>
            <a:ext cx="2013015" cy="20130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4162A47-DDAF-E5D4-D22D-73C7B698C77B}"/>
              </a:ext>
            </a:extLst>
          </p:cNvPr>
          <p:cNvSpPr txBox="1"/>
          <p:nvPr/>
        </p:nvSpPr>
        <p:spPr>
          <a:xfrm>
            <a:off x="8974823" y="4243874"/>
            <a:ext cx="224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dirty="0">
                <a:solidFill>
                  <a:schemeClr val="bg1"/>
                </a:solidFill>
                <a:latin typeface="Vulf Sans" panose="04040406060303040305" pitchFamily="82" charset="-18"/>
                <a:cs typeface="Poppins regular" panose="00000500000000000000" pitchFamily="2" charset="-18"/>
              </a:rPr>
              <a:t>Application deadline: April 1, July 1, October 1, December 1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A0999D-298F-0E51-C0BD-21665D17BBBE}"/>
              </a:ext>
            </a:extLst>
          </p:cNvPr>
          <p:cNvSpPr txBox="1"/>
          <p:nvPr/>
        </p:nvSpPr>
        <p:spPr>
          <a:xfrm>
            <a:off x="8070134" y="557261"/>
            <a:ext cx="2695276" cy="48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cs-CZ" sz="2400" dirty="0">
                <a:solidFill>
                  <a:schemeClr val="bg1"/>
                </a:solidFill>
                <a:latin typeface="Vulf Sans"/>
              </a:rPr>
              <a:t>2023 </a:t>
            </a:r>
            <a:r>
              <a:rPr lang="cs-CZ" sz="2400" dirty="0" err="1">
                <a:solidFill>
                  <a:schemeClr val="bg1"/>
                </a:solidFill>
                <a:latin typeface="Vulf Sans"/>
              </a:rPr>
              <a:t>statistics</a:t>
            </a:r>
            <a:endParaRPr lang="cs-CZ" sz="2400" dirty="0">
              <a:solidFill>
                <a:schemeClr val="bg1"/>
              </a:solidFill>
              <a:latin typeface="Vulf San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DEB1E30-C37C-E87F-301B-499B1FAAC57E}"/>
              </a:ext>
            </a:extLst>
          </p:cNvPr>
          <p:cNvSpPr txBox="1"/>
          <p:nvPr/>
        </p:nvSpPr>
        <p:spPr>
          <a:xfrm>
            <a:off x="3575934" y="3507712"/>
            <a:ext cx="309444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17.2</a:t>
            </a:r>
            <a:r>
              <a:rPr lang="cs-CZ" dirty="0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% </a:t>
            </a:r>
          </a:p>
          <a:p>
            <a:r>
              <a:rPr lang="cs-CZ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of</a:t>
            </a:r>
            <a:r>
              <a:rPr lang="cs-CZ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courses</a:t>
            </a:r>
            <a:r>
              <a:rPr lang="cs-CZ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were</a:t>
            </a:r>
            <a:r>
              <a:rPr lang="cs-CZ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conducted</a:t>
            </a:r>
            <a:r>
              <a:rPr lang="cs-CZ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entirely</a:t>
            </a:r>
            <a:r>
              <a:rPr lang="cs-CZ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virtually</a:t>
            </a:r>
            <a:endParaRPr lang="cs-CZ" dirty="0">
              <a:solidFill>
                <a:srgbClr val="004AB8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sp>
        <p:nvSpPr>
          <p:cNvPr id="22" name="TextovéPole 5">
            <a:extLst>
              <a:ext uri="{FF2B5EF4-FFF2-40B4-BE49-F238E27FC236}">
                <a16:creationId xmlns:a16="http://schemas.microsoft.com/office/drawing/2014/main" id="{E8C82C8D-0712-ACA9-CD4D-48D0DAAB608C}"/>
              </a:ext>
            </a:extLst>
          </p:cNvPr>
          <p:cNvSpPr txBox="1"/>
          <p:nvPr/>
        </p:nvSpPr>
        <p:spPr>
          <a:xfrm>
            <a:off x="-2481335" y="181924"/>
            <a:ext cx="1938273" cy="3404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rtl="0">
              <a:lnSpc>
                <a:spcPts val="4800"/>
              </a:lnSpc>
            </a:pPr>
            <a:r>
              <a:rPr lang="cs-CZ" sz="4800" dirty="0">
                <a:solidFill>
                  <a:srgbClr val="004AB8"/>
                </a:solidFill>
                <a:latin typeface="Vulf Sans"/>
              </a:rPr>
              <a:t>H1</a:t>
            </a:r>
          </a:p>
          <a:p>
            <a:pPr>
              <a:lnSpc>
                <a:spcPts val="3200"/>
              </a:lnSpc>
            </a:pPr>
            <a:r>
              <a:rPr lang="cs-CZ" sz="2400" dirty="0" err="1">
                <a:solidFill>
                  <a:srgbClr val="004AB8"/>
                </a:solidFill>
                <a:latin typeface="Vulf Sans"/>
              </a:rPr>
              <a:t>Perex</a:t>
            </a:r>
            <a:endParaRPr lang="cs-CZ" sz="2400" dirty="0">
              <a:solidFill>
                <a:srgbClr val="004AB8"/>
              </a:solidFill>
              <a:latin typeface="Vulf Sans"/>
            </a:endParaRPr>
          </a:p>
          <a:p>
            <a:pPr>
              <a:lnSpc>
                <a:spcPts val="3200"/>
              </a:lnSpc>
            </a:pPr>
            <a:r>
              <a:rPr lang="cs-CZ" sz="1600" dirty="0" err="1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Paragraph</a:t>
            </a:r>
            <a:endParaRPr lang="cs-CZ" sz="2400" dirty="0">
              <a:solidFill>
                <a:srgbClr val="004AB8"/>
              </a:solidFill>
              <a:latin typeface="Vulf Sans"/>
            </a:endParaRP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Li</a:t>
            </a:r>
            <a:endParaRPr lang="cs-CZ" sz="1600" dirty="0">
              <a:solidFill>
                <a:srgbClr val="004AB8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  <a:p>
            <a:pPr marR="0" rtl="0">
              <a:lnSpc>
                <a:spcPts val="4500"/>
              </a:lnSpc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  <a:p>
            <a:pPr marR="0" rtl="0">
              <a:lnSpc>
                <a:spcPts val="4500"/>
              </a:lnSpc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</p:txBody>
      </p:sp>
      <p:sp>
        <p:nvSpPr>
          <p:cNvPr id="2" name="TextovéPole 10">
            <a:extLst>
              <a:ext uri="{FF2B5EF4-FFF2-40B4-BE49-F238E27FC236}">
                <a16:creationId xmlns:a16="http://schemas.microsoft.com/office/drawing/2014/main" id="{855E4C33-D2EA-C596-9451-8EAB7B7CFFDB}"/>
              </a:ext>
            </a:extLst>
          </p:cNvPr>
          <p:cNvSpPr txBox="1"/>
          <p:nvPr/>
        </p:nvSpPr>
        <p:spPr>
          <a:xfrm>
            <a:off x="-2482791" y="2550173"/>
            <a:ext cx="1517293" cy="8144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algn="l" rtl="0">
              <a:lnSpc>
                <a:spcPts val="3000"/>
              </a:lnSpc>
            </a:pPr>
            <a:r>
              <a:rPr lang="cs-CZ" sz="3600" i="0" u="none" strike="noStrike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1,848</a:t>
            </a:r>
          </a:p>
          <a:p>
            <a:pPr marR="0" algn="l" rtl="0">
              <a:lnSpc>
                <a:spcPts val="2500"/>
              </a:lnSpc>
              <a:spcBef>
                <a:spcPts val="1000"/>
              </a:spcBef>
            </a:pPr>
            <a:r>
              <a:rPr lang="cs-CZ" i="0" u="none" strike="noStrike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members</a:t>
            </a:r>
            <a:endParaRPr lang="cs-CZ" i="0" u="none" strike="noStrike" dirty="0">
              <a:solidFill>
                <a:srgbClr val="004AB8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64B8B9-7815-BD30-4251-E4A0B7678F1A}"/>
              </a:ext>
            </a:extLst>
          </p:cNvPr>
          <p:cNvSpPr txBox="1"/>
          <p:nvPr/>
        </p:nvSpPr>
        <p:spPr>
          <a:xfrm>
            <a:off x="962324" y="2294177"/>
            <a:ext cx="1689096" cy="810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cs-CZ" sz="3600" dirty="0">
                <a:solidFill>
                  <a:srgbClr val="C391DF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29</a:t>
            </a:r>
          </a:p>
          <a:p>
            <a:pPr>
              <a:lnSpc>
                <a:spcPts val="1500"/>
              </a:lnSpc>
              <a:spcBef>
                <a:spcPts val="1000"/>
              </a:spcBef>
            </a:pPr>
            <a:r>
              <a:rPr lang="cs-CZ" dirty="0" err="1">
                <a:solidFill>
                  <a:srgbClr val="C391DF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courses</a:t>
            </a:r>
            <a:r>
              <a:rPr lang="cs-CZ" dirty="0">
                <a:solidFill>
                  <a:srgbClr val="C391DF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dirty="0" err="1">
                <a:solidFill>
                  <a:srgbClr val="C391DF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across</a:t>
            </a:r>
            <a:endParaRPr lang="cs-CZ" dirty="0">
              <a:solidFill>
                <a:srgbClr val="C391DF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sp>
        <p:nvSpPr>
          <p:cNvPr id="11" name="TextovéPole 6">
            <a:extLst>
              <a:ext uri="{FF2B5EF4-FFF2-40B4-BE49-F238E27FC236}">
                <a16:creationId xmlns:a16="http://schemas.microsoft.com/office/drawing/2014/main" id="{0EB7EBBA-3938-4CFE-8CF8-898CC486D893}"/>
              </a:ext>
            </a:extLst>
          </p:cNvPr>
          <p:cNvSpPr txBox="1"/>
          <p:nvPr/>
        </p:nvSpPr>
        <p:spPr>
          <a:xfrm>
            <a:off x="3599719" y="2075308"/>
            <a:ext cx="204523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62.1% </a:t>
            </a:r>
          </a:p>
          <a:p>
            <a:r>
              <a:rPr lang="cs-CZ" dirty="0" err="1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were</a:t>
            </a:r>
            <a:r>
              <a:rPr lang="cs-CZ" dirty="0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 </a:t>
            </a:r>
            <a:r>
              <a:rPr lang="cs-CZ" dirty="0" err="1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conducted</a:t>
            </a:r>
            <a:r>
              <a:rPr lang="cs-CZ" dirty="0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 </a:t>
            </a:r>
          </a:p>
          <a:p>
            <a:r>
              <a:rPr lang="cs-CZ" dirty="0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in person</a:t>
            </a:r>
          </a:p>
        </p:txBody>
      </p:sp>
      <p:sp>
        <p:nvSpPr>
          <p:cNvPr id="13" name="TextovéPole 6">
            <a:extLst>
              <a:ext uri="{FF2B5EF4-FFF2-40B4-BE49-F238E27FC236}">
                <a16:creationId xmlns:a16="http://schemas.microsoft.com/office/drawing/2014/main" id="{CB93F081-CAF7-C209-C9A7-E64AF9E8F695}"/>
              </a:ext>
            </a:extLst>
          </p:cNvPr>
          <p:cNvSpPr txBox="1"/>
          <p:nvPr/>
        </p:nvSpPr>
        <p:spPr>
          <a:xfrm>
            <a:off x="6446221" y="2044412"/>
            <a:ext cx="26031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20.7% </a:t>
            </a:r>
          </a:p>
          <a:p>
            <a:r>
              <a:rPr lang="cs-CZ" dirty="0" err="1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of</a:t>
            </a:r>
            <a:r>
              <a:rPr lang="cs-CZ" dirty="0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 </a:t>
            </a:r>
            <a:r>
              <a:rPr lang="cs-CZ" dirty="0" err="1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our</a:t>
            </a:r>
            <a:r>
              <a:rPr lang="cs-CZ" dirty="0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 </a:t>
            </a:r>
            <a:r>
              <a:rPr lang="cs-CZ" dirty="0" err="1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courses</a:t>
            </a:r>
            <a:r>
              <a:rPr lang="cs-CZ" dirty="0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 </a:t>
            </a:r>
            <a:r>
              <a:rPr lang="cs-CZ" dirty="0" err="1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took</a:t>
            </a:r>
            <a:r>
              <a:rPr lang="cs-CZ" dirty="0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 </a:t>
            </a:r>
          </a:p>
          <a:p>
            <a:r>
              <a:rPr lang="cs-CZ" dirty="0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on a hybrid </a:t>
            </a:r>
            <a:r>
              <a:rPr lang="cs-CZ" dirty="0" err="1">
                <a:solidFill>
                  <a:srgbClr val="004AB8"/>
                </a:solidFill>
                <a:latin typeface="Poppins regular" panose="00000500000000000000" pitchFamily="2" charset="-18"/>
                <a:cs typeface="Poppins regular" panose="00000500000000000000" pitchFamily="2" charset="-18"/>
              </a:rPr>
              <a:t>format</a:t>
            </a:r>
            <a:endParaRPr lang="cs-CZ" dirty="0">
              <a:solidFill>
                <a:srgbClr val="004AB8"/>
              </a:solidFill>
              <a:latin typeface="Poppins regular" panose="00000500000000000000" pitchFamily="2" charset="-18"/>
              <a:cs typeface="Poppins regular" panose="00000500000000000000" pitchFamily="2" charset="-1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DD560A-E016-C91D-8982-29B4F6342693}"/>
              </a:ext>
            </a:extLst>
          </p:cNvPr>
          <p:cNvSpPr txBox="1"/>
          <p:nvPr/>
        </p:nvSpPr>
        <p:spPr>
          <a:xfrm>
            <a:off x="938539" y="3469683"/>
            <a:ext cx="1689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</a:pPr>
            <a:r>
              <a:rPr lang="cs-CZ" sz="3600" dirty="0">
                <a:solidFill>
                  <a:srgbClr val="C391DF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13</a:t>
            </a:r>
          </a:p>
          <a:p>
            <a:r>
              <a:rPr lang="cs-CZ" dirty="0" err="1">
                <a:solidFill>
                  <a:srgbClr val="C391DF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different</a:t>
            </a:r>
            <a:r>
              <a:rPr lang="cs-CZ" dirty="0">
                <a:solidFill>
                  <a:srgbClr val="C391DF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dirty="0" err="1">
                <a:solidFill>
                  <a:srgbClr val="C391DF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countries</a:t>
            </a:r>
            <a:endParaRPr lang="cs-CZ" dirty="0">
              <a:solidFill>
                <a:srgbClr val="C391DF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AE29B8-BE46-44BA-CFCF-A376C88F34ED}"/>
              </a:ext>
            </a:extLst>
          </p:cNvPr>
          <p:cNvCxnSpPr>
            <a:cxnSpLocks/>
          </p:cNvCxnSpPr>
          <p:nvPr/>
        </p:nvCxnSpPr>
        <p:spPr>
          <a:xfrm>
            <a:off x="2511374" y="2067656"/>
            <a:ext cx="712453" cy="1402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7C5181-81BF-9E4A-C853-6FDF3F801868}"/>
              </a:ext>
            </a:extLst>
          </p:cNvPr>
          <p:cNvCxnSpPr>
            <a:cxnSpLocks/>
          </p:cNvCxnSpPr>
          <p:nvPr/>
        </p:nvCxnSpPr>
        <p:spPr>
          <a:xfrm flipV="1">
            <a:off x="2511374" y="3469683"/>
            <a:ext cx="712453" cy="1492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503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ál 11">
            <a:extLst>
              <a:ext uri="{FF2B5EF4-FFF2-40B4-BE49-F238E27FC236}">
                <a16:creationId xmlns:a16="http://schemas.microsoft.com/office/drawing/2014/main" id="{0118F082-8271-49F5-4DD5-1F4BF221327D}"/>
              </a:ext>
            </a:extLst>
          </p:cNvPr>
          <p:cNvSpPr/>
          <p:nvPr/>
        </p:nvSpPr>
        <p:spPr>
          <a:xfrm>
            <a:off x="-7529715" y="2570477"/>
            <a:ext cx="21600000" cy="21600000"/>
          </a:xfrm>
          <a:prstGeom prst="ellipse">
            <a:avLst/>
          </a:prstGeom>
          <a:noFill/>
          <a:ln w="50800" cmpd="sng">
            <a:solidFill>
              <a:srgbClr val="E4A176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C0255D-1642-CD44-2169-73985402202D}"/>
              </a:ext>
            </a:extLst>
          </p:cNvPr>
          <p:cNvSpPr txBox="1"/>
          <p:nvPr/>
        </p:nvSpPr>
        <p:spPr>
          <a:xfrm>
            <a:off x="1027273" y="821792"/>
            <a:ext cx="8083508" cy="12400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rtl="0">
              <a:lnSpc>
                <a:spcPts val="4800"/>
              </a:lnSpc>
            </a:pPr>
            <a:r>
              <a:rPr lang="en-US" sz="4800" dirty="0">
                <a:solidFill>
                  <a:srgbClr val="E4A176"/>
                </a:solidFill>
                <a:latin typeface="Vulf Sans"/>
              </a:rPr>
              <a:t>IPNA Clinical Practice Webinars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EA041C-4736-8BB4-4B48-A01E33A829D1}"/>
              </a:ext>
            </a:extLst>
          </p:cNvPr>
          <p:cNvSpPr txBox="1"/>
          <p:nvPr/>
        </p:nvSpPr>
        <p:spPr>
          <a:xfrm>
            <a:off x="1027273" y="3350691"/>
            <a:ext cx="5128882" cy="82073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rtl="0">
              <a:lnSpc>
                <a:spcPts val="3200"/>
              </a:lnSpc>
            </a:pPr>
            <a:r>
              <a:rPr lang="en-US" sz="2800" i="0" u="none" strike="noStrike" dirty="0">
                <a:solidFill>
                  <a:srgbClr val="E4A176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Every second month </a:t>
            </a:r>
            <a:br>
              <a:rPr lang="cs-CZ" sz="2800" i="0" u="none" strike="noStrike" dirty="0">
                <a:solidFill>
                  <a:srgbClr val="E4A176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en-US" sz="2800" i="0" u="none" strike="noStrike" dirty="0">
                <a:solidFill>
                  <a:srgbClr val="E4A176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on Thursdays </a:t>
            </a:r>
            <a:r>
              <a:rPr lang="cs-CZ" sz="2800" i="0" u="none" strike="noStrike" dirty="0">
                <a:solidFill>
                  <a:srgbClr val="E4A176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4 </a:t>
            </a:r>
            <a:r>
              <a:rPr lang="cs-CZ" sz="2800" i="0" u="none" strike="noStrike" dirty="0" err="1">
                <a:solidFill>
                  <a:srgbClr val="E4A176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pm</a:t>
            </a:r>
            <a:r>
              <a:rPr lang="en-US" sz="2800" i="0" u="none" strike="noStrike" dirty="0">
                <a:solidFill>
                  <a:srgbClr val="E4A176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CET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9EC6A041-B28A-A323-9263-ECC48C11FDAB}"/>
              </a:ext>
            </a:extLst>
          </p:cNvPr>
          <p:cNvSpPr/>
          <p:nvPr/>
        </p:nvSpPr>
        <p:spPr>
          <a:xfrm>
            <a:off x="6300822" y="1087653"/>
            <a:ext cx="5585796" cy="5408397"/>
          </a:xfrm>
          <a:prstGeom prst="ellipse">
            <a:avLst/>
          </a:prstGeom>
          <a:noFill/>
          <a:ln w="41275" cmpd="sng">
            <a:solidFill>
              <a:srgbClr val="E4A176">
                <a:alpha val="6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8D7CFC-9031-F199-8F26-3D303AA36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r="13322"/>
          <a:stretch/>
        </p:blipFill>
        <p:spPr>
          <a:xfrm>
            <a:off x="6809751" y="1441801"/>
            <a:ext cx="4746728" cy="4746728"/>
          </a:xfrm>
          <a:prstGeom prst="flowChartConnector">
            <a:avLst/>
          </a:prstGeom>
        </p:spPr>
      </p:pic>
      <p:sp>
        <p:nvSpPr>
          <p:cNvPr id="2" name="TextovéPole 5">
            <a:extLst>
              <a:ext uri="{FF2B5EF4-FFF2-40B4-BE49-F238E27FC236}">
                <a16:creationId xmlns:a16="http://schemas.microsoft.com/office/drawing/2014/main" id="{A5143242-3917-9D2F-9B84-75D13EF9D0D0}"/>
              </a:ext>
            </a:extLst>
          </p:cNvPr>
          <p:cNvSpPr txBox="1"/>
          <p:nvPr/>
        </p:nvSpPr>
        <p:spPr>
          <a:xfrm>
            <a:off x="-2481335" y="181924"/>
            <a:ext cx="1938273" cy="3404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rtl="0">
              <a:lnSpc>
                <a:spcPts val="4800"/>
              </a:lnSpc>
            </a:pPr>
            <a:r>
              <a:rPr lang="cs-CZ" sz="4800" dirty="0">
                <a:solidFill>
                  <a:srgbClr val="004AB8"/>
                </a:solidFill>
                <a:latin typeface="Vulf Sans"/>
              </a:rPr>
              <a:t>H1</a:t>
            </a:r>
          </a:p>
          <a:p>
            <a:pPr>
              <a:lnSpc>
                <a:spcPts val="3200"/>
              </a:lnSpc>
            </a:pPr>
            <a:r>
              <a:rPr lang="cs-CZ" sz="2400" dirty="0" err="1">
                <a:solidFill>
                  <a:srgbClr val="004AB8"/>
                </a:solidFill>
                <a:latin typeface="Vulf Sans"/>
              </a:rPr>
              <a:t>Perex</a:t>
            </a:r>
            <a:endParaRPr lang="cs-CZ" sz="2400" dirty="0">
              <a:solidFill>
                <a:srgbClr val="004AB8"/>
              </a:solidFill>
              <a:latin typeface="Vulf Sans"/>
            </a:endParaRPr>
          </a:p>
          <a:p>
            <a:pPr>
              <a:lnSpc>
                <a:spcPts val="3200"/>
              </a:lnSpc>
            </a:pPr>
            <a:r>
              <a:rPr lang="cs-CZ" sz="1600" dirty="0" err="1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Paragraph</a:t>
            </a:r>
            <a:endParaRPr lang="cs-CZ" sz="2400" dirty="0">
              <a:solidFill>
                <a:srgbClr val="004AB8"/>
              </a:solidFill>
              <a:latin typeface="Vulf Sans"/>
            </a:endParaRP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Li</a:t>
            </a:r>
            <a:endParaRPr lang="cs-CZ" sz="1600" dirty="0">
              <a:solidFill>
                <a:srgbClr val="004AB8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  <a:p>
            <a:pPr marR="0" rtl="0">
              <a:lnSpc>
                <a:spcPts val="4500"/>
              </a:lnSpc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  <a:p>
            <a:pPr marR="0" rtl="0">
              <a:lnSpc>
                <a:spcPts val="4500"/>
              </a:lnSpc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</p:txBody>
      </p:sp>
      <p:sp>
        <p:nvSpPr>
          <p:cNvPr id="10" name="Ovál 13">
            <a:extLst>
              <a:ext uri="{FF2B5EF4-FFF2-40B4-BE49-F238E27FC236}">
                <a16:creationId xmlns:a16="http://schemas.microsoft.com/office/drawing/2014/main" id="{416C67A7-71A0-489C-F468-6898C88C4DDB}"/>
              </a:ext>
            </a:extLst>
          </p:cNvPr>
          <p:cNvSpPr/>
          <p:nvPr/>
        </p:nvSpPr>
        <p:spPr>
          <a:xfrm>
            <a:off x="831510" y="4919967"/>
            <a:ext cx="2580599" cy="2580599"/>
          </a:xfrm>
          <a:prstGeom prst="ellipse">
            <a:avLst/>
          </a:prstGeom>
          <a:solidFill>
            <a:srgbClr val="E4A176">
              <a:alpha val="8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1" name="Ovál 16">
            <a:extLst>
              <a:ext uri="{FF2B5EF4-FFF2-40B4-BE49-F238E27FC236}">
                <a16:creationId xmlns:a16="http://schemas.microsoft.com/office/drawing/2014/main" id="{90C92C13-E29A-FDE9-A60E-0EEFCF2C9214}"/>
              </a:ext>
            </a:extLst>
          </p:cNvPr>
          <p:cNvSpPr/>
          <p:nvPr/>
        </p:nvSpPr>
        <p:spPr>
          <a:xfrm>
            <a:off x="577806" y="4729797"/>
            <a:ext cx="3088005" cy="3088005"/>
          </a:xfrm>
          <a:prstGeom prst="ellipse">
            <a:avLst/>
          </a:prstGeom>
          <a:noFill/>
          <a:ln w="38100" cmpd="sng">
            <a:solidFill>
              <a:srgbClr val="E4A176">
                <a:alpha val="6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A8628-BF46-76E2-D625-D4963D06D687}"/>
              </a:ext>
            </a:extLst>
          </p:cNvPr>
          <p:cNvSpPr txBox="1"/>
          <p:nvPr/>
        </p:nvSpPr>
        <p:spPr>
          <a:xfrm>
            <a:off x="973333" y="5618912"/>
            <a:ext cx="2296952" cy="7791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algn="ctr" rtl="0">
              <a:lnSpc>
                <a:spcPts val="3200"/>
              </a:lnSpc>
            </a:pPr>
            <a:r>
              <a:rPr lang="en-US" sz="180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Register</a:t>
            </a:r>
            <a:r>
              <a:rPr lang="cs-CZ" sz="180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en-US" sz="180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at www.theipna.org</a:t>
            </a:r>
          </a:p>
        </p:txBody>
      </p:sp>
    </p:spTree>
    <p:extLst>
      <p:ext uri="{BB962C8B-B14F-4D97-AF65-F5344CB8AC3E}">
        <p14:creationId xmlns:p14="http://schemas.microsoft.com/office/powerpoint/2010/main" val="3263246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4D3C-6A04-8A71-EB56-2B8CB0A9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43" y="823231"/>
            <a:ext cx="5250720" cy="2335886"/>
          </a:xfrm>
        </p:spPr>
        <p:txBody>
          <a:bodyPr lIns="0" tIns="0" rIns="0" bIns="0" anchor="t" anchorCtr="0"/>
          <a:lstStyle/>
          <a:p>
            <a:pPr>
              <a:lnSpc>
                <a:spcPts val="4800"/>
              </a:lnSpc>
            </a:pPr>
            <a:r>
              <a:rPr lang="en-US" sz="4800" dirty="0">
                <a:solidFill>
                  <a:srgbClr val="E4A176"/>
                </a:solidFill>
                <a:latin typeface="Vulf Sans"/>
                <a:ea typeface="+mn-ea"/>
                <a:cs typeface="+mn-cs"/>
              </a:rPr>
              <a:t>IPNA Foundation</a:t>
            </a:r>
          </a:p>
        </p:txBody>
      </p:sp>
      <p:sp>
        <p:nvSpPr>
          <p:cNvPr id="3" name="TextovéPole 5">
            <a:extLst>
              <a:ext uri="{FF2B5EF4-FFF2-40B4-BE49-F238E27FC236}">
                <a16:creationId xmlns:a16="http://schemas.microsoft.com/office/drawing/2014/main" id="{3E581C0E-42A5-9930-34AC-184A47CE5C5A}"/>
              </a:ext>
            </a:extLst>
          </p:cNvPr>
          <p:cNvSpPr txBox="1"/>
          <p:nvPr/>
        </p:nvSpPr>
        <p:spPr>
          <a:xfrm>
            <a:off x="-2481335" y="181924"/>
            <a:ext cx="1938273" cy="3404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rtl="0">
              <a:lnSpc>
                <a:spcPts val="4800"/>
              </a:lnSpc>
            </a:pPr>
            <a:r>
              <a:rPr lang="cs-CZ" sz="4800" dirty="0">
                <a:solidFill>
                  <a:srgbClr val="004AB8"/>
                </a:solidFill>
                <a:latin typeface="Vulf Sans"/>
              </a:rPr>
              <a:t>H1</a:t>
            </a:r>
          </a:p>
          <a:p>
            <a:pPr>
              <a:lnSpc>
                <a:spcPts val="3200"/>
              </a:lnSpc>
            </a:pPr>
            <a:r>
              <a:rPr lang="cs-CZ" sz="2400" dirty="0" err="1">
                <a:solidFill>
                  <a:srgbClr val="004AB8"/>
                </a:solidFill>
                <a:latin typeface="Vulf Sans"/>
              </a:rPr>
              <a:t>Perex</a:t>
            </a:r>
            <a:endParaRPr lang="cs-CZ" sz="2400" dirty="0">
              <a:solidFill>
                <a:srgbClr val="004AB8"/>
              </a:solidFill>
              <a:latin typeface="Vulf Sans"/>
            </a:endParaRPr>
          </a:p>
          <a:p>
            <a:pPr>
              <a:lnSpc>
                <a:spcPts val="3200"/>
              </a:lnSpc>
            </a:pPr>
            <a:r>
              <a:rPr lang="cs-CZ" sz="1600" dirty="0" err="1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Paragraph</a:t>
            </a:r>
            <a:endParaRPr lang="cs-CZ" sz="2400" dirty="0">
              <a:solidFill>
                <a:srgbClr val="004AB8"/>
              </a:solidFill>
              <a:latin typeface="Vulf Sans"/>
            </a:endParaRP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Li</a:t>
            </a:r>
            <a:endParaRPr lang="cs-CZ" sz="1600" dirty="0">
              <a:solidFill>
                <a:srgbClr val="004AB8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  <a:p>
            <a:pPr marR="0" rtl="0">
              <a:lnSpc>
                <a:spcPts val="4500"/>
              </a:lnSpc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  <a:p>
            <a:pPr marR="0" rtl="0">
              <a:lnSpc>
                <a:spcPts val="4500"/>
              </a:lnSpc>
            </a:pPr>
            <a:endParaRPr lang="cs-CZ" sz="4800" dirty="0">
              <a:solidFill>
                <a:srgbClr val="004AB8"/>
              </a:solidFill>
              <a:latin typeface="Vulf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E383A-CB37-5E45-57E5-3A0898CF2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571011" y="698676"/>
            <a:ext cx="4764685" cy="4764685"/>
          </a:xfrm>
          <a:prstGeom prst="ellipse">
            <a:avLst/>
          </a:prstGeom>
        </p:spPr>
      </p:pic>
      <p:sp>
        <p:nvSpPr>
          <p:cNvPr id="8" name="Ovál 16">
            <a:extLst>
              <a:ext uri="{FF2B5EF4-FFF2-40B4-BE49-F238E27FC236}">
                <a16:creationId xmlns:a16="http://schemas.microsoft.com/office/drawing/2014/main" id="{E28FEE8F-E0B8-F412-F3B3-38BFECA80571}"/>
              </a:ext>
            </a:extLst>
          </p:cNvPr>
          <p:cNvSpPr/>
          <p:nvPr/>
        </p:nvSpPr>
        <p:spPr>
          <a:xfrm>
            <a:off x="7196298" y="368300"/>
            <a:ext cx="5386869" cy="5215788"/>
          </a:xfrm>
          <a:prstGeom prst="ellipse">
            <a:avLst/>
          </a:prstGeom>
          <a:noFill/>
          <a:ln w="38100" cmpd="sng">
            <a:solidFill>
              <a:srgbClr val="004AB8">
                <a:alpha val="6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9" name="Ovál 16">
            <a:extLst>
              <a:ext uri="{FF2B5EF4-FFF2-40B4-BE49-F238E27FC236}">
                <a16:creationId xmlns:a16="http://schemas.microsoft.com/office/drawing/2014/main" id="{43127F9A-DA20-D88A-6338-67AB0E441A12}"/>
              </a:ext>
            </a:extLst>
          </p:cNvPr>
          <p:cNvSpPr/>
          <p:nvPr/>
        </p:nvSpPr>
        <p:spPr>
          <a:xfrm>
            <a:off x="-4341289" y="-6886692"/>
            <a:ext cx="13138695" cy="12721425"/>
          </a:xfrm>
          <a:prstGeom prst="ellipse">
            <a:avLst/>
          </a:prstGeom>
          <a:noFill/>
          <a:ln w="50800" cmpd="sng">
            <a:solidFill>
              <a:srgbClr val="004AB8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9CB64F-3F37-4235-9C3D-5ED2BDCADF32}"/>
              </a:ext>
            </a:extLst>
          </p:cNvPr>
          <p:cNvSpPr txBox="1"/>
          <p:nvPr/>
        </p:nvSpPr>
        <p:spPr>
          <a:xfrm>
            <a:off x="1020449" y="1484171"/>
            <a:ext cx="5250720" cy="7995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3200"/>
              </a:lnSpc>
              <a:spcAft>
                <a:spcPts val="800"/>
              </a:spcAft>
            </a:pPr>
            <a:r>
              <a:rPr lang="en-US" sz="2400" dirty="0">
                <a:solidFill>
                  <a:srgbClr val="E4A176"/>
                </a:solidFill>
                <a:latin typeface="Vulf Sans"/>
              </a:rPr>
              <a:t>You can make an impact </a:t>
            </a:r>
            <a:br>
              <a:rPr lang="en-US" sz="2400" dirty="0">
                <a:solidFill>
                  <a:srgbClr val="E4A176"/>
                </a:solidFill>
                <a:latin typeface="Vulf Sans"/>
              </a:rPr>
            </a:br>
            <a:r>
              <a:rPr lang="en-US" sz="2400" dirty="0">
                <a:solidFill>
                  <a:srgbClr val="E4A176"/>
                </a:solidFill>
                <a:latin typeface="Vulf Sans"/>
              </a:rPr>
              <a:t>on global kidney health in children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E948F4-C82A-C2DF-6EAA-13947BCE1730}"/>
              </a:ext>
            </a:extLst>
          </p:cNvPr>
          <p:cNvSpPr txBox="1"/>
          <p:nvPr/>
        </p:nvSpPr>
        <p:spPr>
          <a:xfrm>
            <a:off x="1036923" y="2591043"/>
            <a:ext cx="5430551" cy="186563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With better training programs and long-term follow up, we can dramatically impact the lives of</a:t>
            </a:r>
            <a:r>
              <a:rPr lang="cs-CZ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 </a:t>
            </a: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children dealing with kidney disease.</a:t>
            </a:r>
          </a:p>
          <a:p>
            <a:pPr marL="285750" indent="-285750">
              <a:lnSpc>
                <a:spcPts val="2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Donate today to support our educational activities for pediatric nephrologists around the</a:t>
            </a:r>
            <a:r>
              <a:rPr lang="cs-CZ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 </a:t>
            </a:r>
            <a:r>
              <a:rPr lang="en-US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globe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2F1BEA-ED63-DF62-D6D5-94A2C21EF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09" y="5137955"/>
            <a:ext cx="1147950" cy="11493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BD52B2-BDEB-0284-364D-0CA916E5CBDA}"/>
              </a:ext>
            </a:extLst>
          </p:cNvPr>
          <p:cNvSpPr txBox="1"/>
          <p:nvPr/>
        </p:nvSpPr>
        <p:spPr>
          <a:xfrm>
            <a:off x="2444659" y="6085379"/>
            <a:ext cx="525072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cs-CZ" sz="1600" dirty="0">
                <a:solidFill>
                  <a:srgbClr val="004AB8"/>
                </a:solidFill>
                <a:latin typeface="Poppins" panose="00000500000000000000" pitchFamily="2" charset="-18"/>
                <a:cs typeface="Poppins" panose="00000500000000000000" pitchFamily="2" charset="-1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www.theipna.org/ipnafoundation</a:t>
            </a:r>
            <a:endParaRPr lang="en-US" sz="1600" dirty="0">
              <a:solidFill>
                <a:srgbClr val="004AB8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3" name="Ovál 13">
            <a:extLst>
              <a:ext uri="{FF2B5EF4-FFF2-40B4-BE49-F238E27FC236}">
                <a16:creationId xmlns:a16="http://schemas.microsoft.com/office/drawing/2014/main" id="{DB06C53E-53BE-1A84-79F2-75EFDD319E3A}"/>
              </a:ext>
            </a:extLst>
          </p:cNvPr>
          <p:cNvSpPr/>
          <p:nvPr/>
        </p:nvSpPr>
        <p:spPr>
          <a:xfrm>
            <a:off x="6809974" y="4350891"/>
            <a:ext cx="2024168" cy="2024168"/>
          </a:xfrm>
          <a:prstGeom prst="ellipse">
            <a:avLst/>
          </a:prstGeom>
          <a:solidFill>
            <a:srgbClr val="E4A176">
              <a:alpha val="8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24" name="Ovál 16">
            <a:extLst>
              <a:ext uri="{FF2B5EF4-FFF2-40B4-BE49-F238E27FC236}">
                <a16:creationId xmlns:a16="http://schemas.microsoft.com/office/drawing/2014/main" id="{BA078720-C370-24F9-1F8C-C9AF07775F10}"/>
              </a:ext>
            </a:extLst>
          </p:cNvPr>
          <p:cNvSpPr/>
          <p:nvPr/>
        </p:nvSpPr>
        <p:spPr>
          <a:xfrm>
            <a:off x="6672225" y="4252278"/>
            <a:ext cx="2310448" cy="2310448"/>
          </a:xfrm>
          <a:prstGeom prst="ellipse">
            <a:avLst/>
          </a:prstGeom>
          <a:noFill/>
          <a:ln w="38100" cmpd="sng">
            <a:solidFill>
              <a:srgbClr val="E4A176">
                <a:alpha val="6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B417EC-3BB6-5CDB-2E8E-87566EA99EBE}"/>
              </a:ext>
            </a:extLst>
          </p:cNvPr>
          <p:cNvSpPr txBox="1"/>
          <p:nvPr/>
        </p:nvSpPr>
        <p:spPr>
          <a:xfrm>
            <a:off x="6921217" y="4912786"/>
            <a:ext cx="1801681" cy="82073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algn="ctr" rtl="0">
              <a:lnSpc>
                <a:spcPts val="3200"/>
              </a:lnSpc>
            </a:pPr>
            <a:r>
              <a:rPr lang="en-US" sz="280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Donate</a:t>
            </a:r>
            <a:br>
              <a:rPr lang="cs-CZ" sz="280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en-US" sz="280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today </a:t>
            </a:r>
          </a:p>
        </p:txBody>
      </p:sp>
    </p:spTree>
    <p:extLst>
      <p:ext uri="{BB962C8B-B14F-4D97-AF65-F5344CB8AC3E}">
        <p14:creationId xmlns:p14="http://schemas.microsoft.com/office/powerpoint/2010/main" val="347053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DDC88B56-AE79-8F6F-34F5-8F5D1F8FFBFF}"/>
              </a:ext>
            </a:extLst>
          </p:cNvPr>
          <p:cNvSpPr/>
          <p:nvPr/>
        </p:nvSpPr>
        <p:spPr>
          <a:xfrm>
            <a:off x="6778766" y="4397723"/>
            <a:ext cx="757238" cy="757238"/>
          </a:xfrm>
          <a:prstGeom prst="ellipse">
            <a:avLst/>
          </a:prstGeom>
          <a:solidFill>
            <a:srgbClr val="C391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ál 3">
            <a:extLst>
              <a:ext uri="{FF2B5EF4-FFF2-40B4-BE49-F238E27FC236}">
                <a16:creationId xmlns:a16="http://schemas.microsoft.com/office/drawing/2014/main" id="{90CA64C6-F7B1-E9B1-C413-9D2FC069DA25}"/>
              </a:ext>
            </a:extLst>
          </p:cNvPr>
          <p:cNvSpPr/>
          <p:nvPr/>
        </p:nvSpPr>
        <p:spPr>
          <a:xfrm>
            <a:off x="-314504" y="4626650"/>
            <a:ext cx="2967174" cy="2967174"/>
          </a:xfrm>
          <a:prstGeom prst="ellipse">
            <a:avLst/>
          </a:prstGeom>
          <a:solidFill>
            <a:srgbClr val="C391DF">
              <a:alpha val="70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C0255D-1642-CD44-2169-73985402202D}"/>
              </a:ext>
            </a:extLst>
          </p:cNvPr>
          <p:cNvSpPr txBox="1"/>
          <p:nvPr/>
        </p:nvSpPr>
        <p:spPr>
          <a:xfrm>
            <a:off x="6778766" y="822638"/>
            <a:ext cx="5474464" cy="12400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rtl="0">
              <a:lnSpc>
                <a:spcPts val="4800"/>
              </a:lnSpc>
            </a:pPr>
            <a:r>
              <a:rPr lang="en-US" sz="4800" dirty="0">
                <a:solidFill>
                  <a:srgbClr val="C391DF"/>
                </a:solidFill>
                <a:latin typeface="Vulf Sans"/>
              </a:rPr>
              <a:t>IPNA App</a:t>
            </a:r>
            <a:endParaRPr lang="cs-CZ" sz="4800" dirty="0">
              <a:solidFill>
                <a:srgbClr val="C391DF"/>
              </a:solidFill>
              <a:latin typeface="Vulf Sans"/>
            </a:endParaRPr>
          </a:p>
          <a:p>
            <a:pPr marR="0" algn="l" rtl="0">
              <a:lnSpc>
                <a:spcPts val="4800"/>
              </a:lnSpc>
            </a:pPr>
            <a:r>
              <a:rPr lang="en-US" sz="4800" dirty="0">
                <a:solidFill>
                  <a:srgbClr val="C391DF"/>
                </a:solidFill>
                <a:latin typeface="Vulf Sans"/>
              </a:rPr>
              <a:t>is </a:t>
            </a:r>
            <a:r>
              <a:rPr lang="en-US" sz="4800" u="sng" dirty="0">
                <a:solidFill>
                  <a:srgbClr val="C391DF"/>
                </a:solidFill>
                <a:latin typeface="Vulf Sans"/>
              </a:rPr>
              <a:t>here!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EA041C-4736-8BB4-4B48-A01E33A829D1}"/>
              </a:ext>
            </a:extLst>
          </p:cNvPr>
          <p:cNvSpPr txBox="1"/>
          <p:nvPr/>
        </p:nvSpPr>
        <p:spPr>
          <a:xfrm>
            <a:off x="6797816" y="2214150"/>
            <a:ext cx="4936984" cy="16203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>
              <a:lnSpc>
                <a:spcPts val="3200"/>
              </a:lnSpc>
            </a:pPr>
            <a:r>
              <a:rPr lang="en-US" sz="2400" dirty="0">
                <a:solidFill>
                  <a:srgbClr val="C391DF"/>
                </a:solidFill>
                <a:latin typeface="Vulf Sans"/>
              </a:rPr>
              <a:t>Discover the wealth of IPNA resources, all</a:t>
            </a:r>
            <a:r>
              <a:rPr lang="cs-CZ" sz="2400" dirty="0">
                <a:solidFill>
                  <a:srgbClr val="C391DF"/>
                </a:solidFill>
                <a:latin typeface="Vulf Sans"/>
              </a:rPr>
              <a:t> </a:t>
            </a:r>
            <a:r>
              <a:rPr lang="en-US" sz="2400" dirty="0">
                <a:solidFill>
                  <a:srgbClr val="C391DF"/>
                </a:solidFill>
                <a:latin typeface="Vulf Sans"/>
              </a:rPr>
              <a:t>at your fingertips! Access them conveniently from your phone and other devices.</a:t>
            </a:r>
            <a:endParaRPr lang="cs-CZ" sz="4000" b="0" i="0" u="none" strike="noStrike" baseline="30000" dirty="0">
              <a:solidFill>
                <a:srgbClr val="C391DF"/>
              </a:solidFill>
              <a:latin typeface="Vulf Sans Ligh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E34103-B7E4-B045-2EC0-B0538322BD7A}"/>
              </a:ext>
            </a:extLst>
          </p:cNvPr>
          <p:cNvSpPr txBox="1"/>
          <p:nvPr/>
        </p:nvSpPr>
        <p:spPr>
          <a:xfrm>
            <a:off x="668331" y="5626524"/>
            <a:ext cx="2429686" cy="7818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rtl="0">
              <a:lnSpc>
                <a:spcPts val="3000"/>
              </a:lnSpc>
            </a:pPr>
            <a:r>
              <a:rPr lang="cs-CZ" sz="3200" b="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Free</a:t>
            </a:r>
          </a:p>
          <a:p>
            <a:pPr marR="0" rtl="0">
              <a:lnSpc>
                <a:spcPts val="3000"/>
              </a:lnSpc>
            </a:pPr>
            <a:r>
              <a:rPr lang="en-US" sz="3200" b="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IPNA</a:t>
            </a:r>
            <a:r>
              <a:rPr lang="cs-CZ" sz="3200" b="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en-US" sz="3200" b="0" i="0" u="none" strike="noStrike" dirty="0">
                <a:solidFill>
                  <a:schemeClr val="bg1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app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958DF98F-C597-A148-D3BC-715FFFDCD8C3}"/>
              </a:ext>
            </a:extLst>
          </p:cNvPr>
          <p:cNvSpPr/>
          <p:nvPr/>
        </p:nvSpPr>
        <p:spPr>
          <a:xfrm>
            <a:off x="-2743114" y="-16707837"/>
            <a:ext cx="21600000" cy="21600000"/>
          </a:xfrm>
          <a:prstGeom prst="ellipse">
            <a:avLst/>
          </a:prstGeom>
          <a:noFill/>
          <a:ln w="50800" cmpd="sng">
            <a:solidFill>
              <a:srgbClr val="C391DF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" name="Ovál 16">
            <a:extLst>
              <a:ext uri="{FF2B5EF4-FFF2-40B4-BE49-F238E27FC236}">
                <a16:creationId xmlns:a16="http://schemas.microsoft.com/office/drawing/2014/main" id="{C3D8D4FF-A267-1414-916C-88AC67FA636C}"/>
              </a:ext>
            </a:extLst>
          </p:cNvPr>
          <p:cNvSpPr/>
          <p:nvPr/>
        </p:nvSpPr>
        <p:spPr>
          <a:xfrm>
            <a:off x="-496564" y="4444590"/>
            <a:ext cx="3331294" cy="3331294"/>
          </a:xfrm>
          <a:prstGeom prst="ellipse">
            <a:avLst/>
          </a:prstGeom>
          <a:noFill/>
          <a:ln w="38100" cmpd="sng">
            <a:solidFill>
              <a:srgbClr val="C391D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00">
                <a:solidFill>
                  <a:schemeClr val="tx1"/>
                </a:solidFill>
                <a:prstDash val="dash"/>
              </a:ln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426965-A12E-2745-4DD5-11B1DD431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0" y="388529"/>
            <a:ext cx="2511567" cy="4828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0365CC-0B51-22A8-81F0-B845E223F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28" y="1532448"/>
            <a:ext cx="2601132" cy="499417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2121FE0-8499-38D9-A4F7-9745D4C21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828756" y="4443451"/>
            <a:ext cx="669784" cy="66978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DB22ABF-2961-1D0A-E88D-C14FA0105240}"/>
              </a:ext>
            </a:extLst>
          </p:cNvPr>
          <p:cNvSpPr/>
          <p:nvPr/>
        </p:nvSpPr>
        <p:spPr>
          <a:xfrm>
            <a:off x="8509308" y="4397723"/>
            <a:ext cx="757238" cy="757238"/>
          </a:xfrm>
          <a:prstGeom prst="ellipse">
            <a:avLst/>
          </a:prstGeom>
          <a:solidFill>
            <a:srgbClr val="C391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DF12CA8-2F17-C3AF-8A36-69F4DA146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53035" y="4430925"/>
            <a:ext cx="669784" cy="66978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9EF7BFB-269B-2F8A-449E-AF3FBD97DF78}"/>
              </a:ext>
            </a:extLst>
          </p:cNvPr>
          <p:cNvSpPr/>
          <p:nvPr/>
        </p:nvSpPr>
        <p:spPr>
          <a:xfrm>
            <a:off x="10277841" y="4397723"/>
            <a:ext cx="757238" cy="757238"/>
          </a:xfrm>
          <a:prstGeom prst="ellipse">
            <a:avLst/>
          </a:prstGeom>
          <a:solidFill>
            <a:srgbClr val="C391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1778EAA-0485-717C-5938-E8044E123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309042" y="4437188"/>
            <a:ext cx="669784" cy="6697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521C6C-95B0-B0BF-1F04-A1A83B1DDA4F}"/>
              </a:ext>
            </a:extLst>
          </p:cNvPr>
          <p:cNvSpPr txBox="1"/>
          <p:nvPr/>
        </p:nvSpPr>
        <p:spPr>
          <a:xfrm>
            <a:off x="6498643" y="5392100"/>
            <a:ext cx="131748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Vulf Sans" panose="04040406060303040305" pitchFamily="82" charset="-18"/>
              </a:rPr>
              <a:t>Journal and Educational Material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89488D-25C0-0C1D-AB21-9D5A9D386A94}"/>
              </a:ext>
            </a:extLst>
          </p:cNvPr>
          <p:cNvSpPr txBox="1"/>
          <p:nvPr/>
        </p:nvSpPr>
        <p:spPr>
          <a:xfrm>
            <a:off x="8279818" y="5392100"/>
            <a:ext cx="131748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Vulf Sans" panose="04040406060303040305" pitchFamily="82" charset="-18"/>
              </a:rPr>
              <a:t>Calculators with Built-in Formulas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6A4295-0EAB-DD07-6E76-25FF94C5C393}"/>
              </a:ext>
            </a:extLst>
          </p:cNvPr>
          <p:cNvSpPr txBox="1"/>
          <p:nvPr/>
        </p:nvSpPr>
        <p:spPr>
          <a:xfrm>
            <a:off x="10022893" y="5392100"/>
            <a:ext cx="131748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Vulf Sans" panose="04040406060303040305" pitchFamily="82" charset="-18"/>
              </a:rPr>
              <a:t>Free Downloadable Webinars</a:t>
            </a:r>
          </a:p>
        </p:txBody>
      </p:sp>
    </p:spTree>
    <p:extLst>
      <p:ext uri="{BB962C8B-B14F-4D97-AF65-F5344CB8AC3E}">
        <p14:creationId xmlns:p14="http://schemas.microsoft.com/office/powerpoint/2010/main" val="40123823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706b9e-f26b-41d8-835a-ca7919b1f70d" xsi:nil="true"/>
    <lcf76f155ced4ddcb4097134ff3c332f xmlns="6ca79e65-df23-4799-8d47-d4cee6af9e18">
      <Terms xmlns="http://schemas.microsoft.com/office/infopath/2007/PartnerControls"/>
    </lcf76f155ced4ddcb4097134ff3c332f>
    <SharedWithUsers xmlns="13706b9e-f26b-41d8-835a-ca7919b1f70d">
      <UserInfo>
        <DisplayName>Zuzana Vrdská</DisplayName>
        <AccountId>15</AccountId>
        <AccountType/>
      </UserInfo>
      <UserInfo>
        <DisplayName>Lucie Semanská</DisplayName>
        <AccountId>20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D0F5638A20464E8A5BE47C94159514" ma:contentTypeVersion="15" ma:contentTypeDescription="Create a new document." ma:contentTypeScope="" ma:versionID="86b2f8a038fe4348fad6a4523ca1282e">
  <xsd:schema xmlns:xsd="http://www.w3.org/2001/XMLSchema" xmlns:xs="http://www.w3.org/2001/XMLSchema" xmlns:p="http://schemas.microsoft.com/office/2006/metadata/properties" xmlns:ns2="6ca79e65-df23-4799-8d47-d4cee6af9e18" xmlns:ns3="13706b9e-f26b-41d8-835a-ca7919b1f70d" targetNamespace="http://schemas.microsoft.com/office/2006/metadata/properties" ma:root="true" ma:fieldsID="608cd2d4678ee8626a6d1fcf17e7cbb1" ns2:_="" ns3:_="">
    <xsd:import namespace="6ca79e65-df23-4799-8d47-d4cee6af9e18"/>
    <xsd:import namespace="13706b9e-f26b-41d8-835a-ca7919b1f7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a79e65-df23-4799-8d47-d4cee6af9e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7a82321-f9b7-40e5-b493-b165275bbc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06b9e-f26b-41d8-835a-ca7919b1f70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e12204c-b203-4d65-8bc5-71ba80e15c90}" ma:internalName="TaxCatchAll" ma:showField="CatchAllData" ma:web="13706b9e-f26b-41d8-835a-ca7919b1f7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348E39-C307-44A3-AAF6-3D3E030545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7D482C-DADB-43E7-975D-4B6D7C3F313D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13706b9e-f26b-41d8-835a-ca7919b1f70d"/>
    <ds:schemaRef ds:uri="http://schemas.microsoft.com/office/2006/metadata/properties"/>
    <ds:schemaRef ds:uri="6ca79e65-df23-4799-8d47-d4cee6af9e1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4E5B4E8-8C17-494A-AEFC-26C93D347D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a79e65-df23-4799-8d47-d4cee6af9e18"/>
    <ds:schemaRef ds:uri="13706b9e-f26b-41d8-835a-ca7919b1f7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586</Words>
  <Application>Microsoft Office PowerPoint</Application>
  <PresentationFormat>Widescreen</PresentationFormat>
  <Paragraphs>107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Poppins</vt:lpstr>
      <vt:lpstr>Poppins regular</vt:lpstr>
      <vt:lpstr>Vulf Sans</vt:lpstr>
      <vt:lpstr>Vulf Sans Light</vt:lpstr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IPNA Foundation</vt:lpstr>
      <vt:lpstr>PowerPoint Presentation</vt:lpstr>
      <vt:lpstr>PowerPoint Presentation</vt:lpstr>
      <vt:lpstr>Follow us  on social media channels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Kamrla</dc:creator>
  <cp:lastModifiedBy>Pavel Kamrla</cp:lastModifiedBy>
  <cp:revision>132</cp:revision>
  <cp:lastPrinted>2024-07-10T16:51:23Z</cp:lastPrinted>
  <dcterms:created xsi:type="dcterms:W3CDTF">2023-07-20T12:34:35Z</dcterms:created>
  <dcterms:modified xsi:type="dcterms:W3CDTF">2024-07-25T17:11:18Z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0x0101003BD0F5638A20464E8A5BE47C94159514</vt:lpwstr>
  </property>
  <property fmtid="{D5CDD505-2E9C-101B-9397-08002B2CF9AE}" pid="3" name="MediaServiceImageTags">
    <vt:lpwstr/>
  </property>
</Properties>
</file>