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9" r:id="rId3"/>
    <p:sldId id="267" r:id="rId4"/>
    <p:sldId id="26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A176"/>
    <a:srgbClr val="C391DF"/>
    <a:srgbClr val="004A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5" autoAdjust="0"/>
    <p:restoredTop sz="96283" autoAdjust="0"/>
  </p:normalViewPr>
  <p:slideViewPr>
    <p:cSldViewPr snapToGrid="0">
      <p:cViewPr varScale="1">
        <p:scale>
          <a:sx n="107" d="100"/>
          <a:sy n="107" d="100"/>
        </p:scale>
        <p:origin x="7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A3F50F-CF30-42EA-84F5-30D733980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08C4E92-24AE-48DB-9A0B-4A570A899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B79646-B2CF-485D-8ABA-F7B77327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2404-8B07-4866-915F-40B55FAB2EF3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D3D07C-E0C4-4FE7-AFCB-7922EB31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D7ACB2-3D56-4B8B-8D6A-7DBD05C41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E2AF-604B-40DE-B7B9-05E7F5494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14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E7598-E288-4E04-B17E-47D974CB4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5B222F5-FC27-47A8-AAA0-BAF33EA42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BAAF66-AF08-4AA8-AEB7-2C5A7E2A9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2404-8B07-4866-915F-40B55FAB2EF3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4C58A4-46B2-45A7-A808-B1D91E536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765652-7B95-4B10-8F11-F05364B2B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E2AF-604B-40DE-B7B9-05E7F5494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86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830A8F6-9BCD-4232-8D1B-BF21FD19EE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67988C-0A6B-4847-92B2-64D0FD864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A46BE1-5DCD-4A62-96DA-E3A1DE685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2404-8B07-4866-915F-40B55FAB2EF3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73430F-C7B4-44C6-821E-880CE2707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B3D149-2D0B-43B9-91AC-D6510250A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E2AF-604B-40DE-B7B9-05E7F5494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4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AFBF2C-2397-4845-AA22-13486278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7D0EFA-4712-4B70-AADA-0A9F015B5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E0D5E2-0714-437D-AC95-F876E9FBA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2404-8B07-4866-915F-40B55FAB2EF3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48E628-D24F-4637-BC86-D9605C7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BE5683-EA67-42A0-ABFF-6209C479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E2AF-604B-40DE-B7B9-05E7F5494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91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9D47D1-2205-4E7C-A630-79DA02E3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7BB9A2-3733-41BC-98B4-6A957074D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E05E3B-0F70-4F5F-B64C-61051BDC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2404-8B07-4866-915F-40B55FAB2EF3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90058D-115C-44AE-855E-D4D5CA267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ECB3F1-7297-4A9E-B365-FFBA60EFC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E2AF-604B-40DE-B7B9-05E7F5494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9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AF6C69-88E8-48E4-863A-C25BE2E2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DDA9AD-05D5-4DF9-8174-0A1EFFA9A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743506-024A-4B2A-B194-42E5736FF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0CAA70C-5162-4DF1-801B-273217BB6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2404-8B07-4866-915F-40B55FAB2EF3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5BB9D4-CEDC-4CF0-BA16-7C6406EF8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1B07B1-DA19-453B-ABCE-E10D976E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E2AF-604B-40DE-B7B9-05E7F5494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1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426649-1D81-4473-80D9-B7EFBF4F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39BAE6-DC13-4DC7-B869-D0E337995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7B3D3D-7D6F-45C7-BB19-E607C62FC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9EA813B-3CB9-402D-9280-FE18624AA9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F6618C1-0A8F-446C-9613-7B0B8FB849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2A09042-1C2F-4FAA-AB36-5ACBF216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2404-8B07-4866-915F-40B55FAB2EF3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4BEC675-02D6-41E1-BD47-D5683D822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BF14402-D60C-43D0-A017-A9ABA74D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E2AF-604B-40DE-B7B9-05E7F5494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1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FF417-F52B-42CC-8B7C-0AC9D1075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5AC0D22-8E7C-48A7-82C2-9A16CF2BB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2404-8B07-4866-915F-40B55FAB2EF3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EC9B7E2-165F-4BFE-8644-8C4FA1C57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5B4E6D4-A3F9-4578-B224-DACC01EFE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E2AF-604B-40DE-B7B9-05E7F5494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0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80AFB66-3E63-483F-9F48-45425EA95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2404-8B07-4866-915F-40B55FAB2EF3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EE10052-8E82-4207-AA14-1D4F69B0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55FB92E-C617-4E5E-A124-DFE66E71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E2AF-604B-40DE-B7B9-05E7F5494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51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69BF9A-E9E2-461F-8DFC-9F5CA5848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289F05-820E-4A09-AF3C-0D381AE37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AE49F8D-657D-4272-A698-0A5874064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6D252D7-0CB6-48DF-B7B3-0E80067E8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2404-8B07-4866-915F-40B55FAB2EF3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1E60AC-4D28-4E68-A9D8-E7724547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D3C990-E60B-4CEB-A0C5-AA2EE721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E2AF-604B-40DE-B7B9-05E7F5494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81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22170E-4B88-4D88-8CC6-3F1B48BD3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FB3D481-8F57-4560-87D8-0F0CDF9634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27B7248-E6BB-4BC8-912B-77D5BFF1C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6401BB6-0623-4080-92BD-83C3119C3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2404-8B07-4866-915F-40B55FAB2EF3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2CA41BF-C811-4A0C-85B2-CC663DE31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5DFAFA-3A00-4534-8AE9-7758282F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0E2AF-604B-40DE-B7B9-05E7F5494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7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5878F05-85BA-4179-B169-BB717A638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C551CF-D591-4FAE-BFE9-A6350E5E9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11F184-C0D6-4FF0-AA4E-3E4DEED573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D2404-8B07-4866-915F-40B55FAB2EF3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FEB589-9E62-4E26-AB04-EF4C19931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8667A1-8CDA-4E51-A28A-884D9C514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0E2AF-604B-40DE-B7B9-05E7F5494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4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70744C-769B-4F3C-9A45-48EF1D76C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39" y="1644419"/>
            <a:ext cx="5632624" cy="110761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O</a:t>
            </a:r>
            <a:r>
              <a:rPr lang="en-US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ptimal care for all children with kidney disease.</a:t>
            </a:r>
            <a:endParaRPr lang="en-US" sz="3000" dirty="0">
              <a:solidFill>
                <a:srgbClr val="E4A176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pic>
        <p:nvPicPr>
          <p:cNvPr id="12" name="Obrázek 11" descr="Obsah obrázku exteriér, tráva, strom, obloha&#10;&#10;Popis byl vytvořen automaticky">
            <a:extLst>
              <a:ext uri="{FF2B5EF4-FFF2-40B4-BE49-F238E27FC236}">
                <a16:creationId xmlns:a16="http://schemas.microsoft.com/office/drawing/2014/main" id="{91837478-DBF7-46CB-ACDE-2A429C99C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3" r="39018"/>
          <a:stretch/>
        </p:blipFill>
        <p:spPr>
          <a:xfrm>
            <a:off x="355064" y="12700"/>
            <a:ext cx="4844001" cy="68453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E6320F6E-C6AC-4004-9856-C264095F72F4}"/>
              </a:ext>
            </a:extLst>
          </p:cNvPr>
          <p:cNvSpPr/>
          <p:nvPr/>
        </p:nvSpPr>
        <p:spPr>
          <a:xfrm>
            <a:off x="0" y="450850"/>
            <a:ext cx="11112500" cy="533400"/>
          </a:xfrm>
          <a:prstGeom prst="rect">
            <a:avLst/>
          </a:prstGeom>
          <a:solidFill>
            <a:srgbClr val="004A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CB543AD-89F2-49E3-A50D-89C571B9DEF8}"/>
              </a:ext>
            </a:extLst>
          </p:cNvPr>
          <p:cNvSpPr/>
          <p:nvPr/>
        </p:nvSpPr>
        <p:spPr>
          <a:xfrm>
            <a:off x="11264900" y="453006"/>
            <a:ext cx="927100" cy="533400"/>
          </a:xfrm>
          <a:prstGeom prst="rect">
            <a:avLst/>
          </a:prstGeom>
          <a:solidFill>
            <a:srgbClr val="E4A176"/>
          </a:solidFill>
          <a:ln>
            <a:solidFill>
              <a:srgbClr val="E4A1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B863635-9856-4599-8964-2998BD4CB922}"/>
              </a:ext>
            </a:extLst>
          </p:cNvPr>
          <p:cNvSpPr txBox="1"/>
          <p:nvPr/>
        </p:nvSpPr>
        <p:spPr>
          <a:xfrm>
            <a:off x="5699539" y="2856046"/>
            <a:ext cx="6101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>
                <a:solidFill>
                  <a:srgbClr val="E4A176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Share our vision.</a:t>
            </a:r>
            <a:endParaRPr lang="en-US" sz="3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7E13E6F-6BF9-454D-BDE2-6ED4211C24A1}"/>
              </a:ext>
            </a:extLst>
          </p:cNvPr>
          <p:cNvSpPr txBox="1"/>
          <p:nvPr/>
        </p:nvSpPr>
        <p:spPr>
          <a:xfrm>
            <a:off x="452927" y="555477"/>
            <a:ext cx="10152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pc="6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GREAT CARE FOR LITTLE KIDNEYS. EVERYWHERE.</a:t>
            </a:r>
            <a:endParaRPr lang="en-US" spc="6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4648F3-3DC4-4DFD-BF12-3C6209CB9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17" y="6094442"/>
            <a:ext cx="5298540" cy="62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02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8710624F-424B-4E92-B906-77B0E8264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596" y="3831642"/>
            <a:ext cx="1636960" cy="163696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C70744C-769B-4F3C-9A45-48EF1D76C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5692" y="2475865"/>
            <a:ext cx="3159849" cy="6487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2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1,993 </a:t>
            </a:r>
            <a:r>
              <a:rPr lang="cs-CZ" sz="2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members</a:t>
            </a:r>
            <a:b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b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endParaRPr lang="en-US" sz="3000" dirty="0">
              <a:solidFill>
                <a:srgbClr val="E4A176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6320F6E-C6AC-4004-9856-C264095F72F4}"/>
              </a:ext>
            </a:extLst>
          </p:cNvPr>
          <p:cNvSpPr/>
          <p:nvPr/>
        </p:nvSpPr>
        <p:spPr>
          <a:xfrm>
            <a:off x="0" y="450850"/>
            <a:ext cx="11112500" cy="533400"/>
          </a:xfrm>
          <a:prstGeom prst="rect">
            <a:avLst/>
          </a:prstGeom>
          <a:solidFill>
            <a:srgbClr val="004A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CB543AD-89F2-49E3-A50D-89C571B9DEF8}"/>
              </a:ext>
            </a:extLst>
          </p:cNvPr>
          <p:cNvSpPr/>
          <p:nvPr/>
        </p:nvSpPr>
        <p:spPr>
          <a:xfrm>
            <a:off x="11264900" y="453006"/>
            <a:ext cx="927100" cy="533400"/>
          </a:xfrm>
          <a:prstGeom prst="rect">
            <a:avLst/>
          </a:prstGeom>
          <a:solidFill>
            <a:srgbClr val="E4A176"/>
          </a:solidFill>
          <a:ln>
            <a:solidFill>
              <a:srgbClr val="E4A1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B863635-9856-4599-8964-2998BD4CB922}"/>
              </a:ext>
            </a:extLst>
          </p:cNvPr>
          <p:cNvSpPr txBox="1"/>
          <p:nvPr/>
        </p:nvSpPr>
        <p:spPr>
          <a:xfrm>
            <a:off x="6598025" y="1540099"/>
            <a:ext cx="45144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0" i="0" dirty="0">
                <a:solidFill>
                  <a:srgbClr val="E4A176"/>
                </a:solidFill>
                <a:effectLst/>
                <a:latin typeface="poppins" panose="00000500000000000000" pitchFamily="2" charset="-18"/>
              </a:rPr>
              <a:t>IPNA facilitates the exchange of knowledge and expertise without barriers, does not discriminate and is committed to international understanding.</a:t>
            </a:r>
            <a:endParaRPr lang="cs-CZ" sz="1600" b="0" i="0" dirty="0">
              <a:solidFill>
                <a:srgbClr val="E4A176"/>
              </a:solidFill>
              <a:effectLst/>
              <a:latin typeface="poppins" panose="00000500000000000000" pitchFamily="2" charset="-18"/>
            </a:endParaRPr>
          </a:p>
          <a:p>
            <a:pPr algn="r"/>
            <a:r>
              <a:rPr lang="en-US" sz="1600" b="0" i="0" dirty="0">
                <a:solidFill>
                  <a:srgbClr val="E4A176"/>
                </a:solidFill>
                <a:effectLst/>
                <a:latin typeface="poppins" panose="00000500000000000000" pitchFamily="2" charset="-18"/>
              </a:rPr>
              <a:t> </a:t>
            </a:r>
            <a:endParaRPr lang="cs-CZ" sz="1600" b="0" i="0" dirty="0">
              <a:solidFill>
                <a:srgbClr val="E4A176"/>
              </a:solidFill>
              <a:effectLst/>
              <a:latin typeface="poppins" panose="00000500000000000000" pitchFamily="2" charset="-18"/>
            </a:endParaRPr>
          </a:p>
          <a:p>
            <a:pPr algn="r"/>
            <a:r>
              <a:rPr lang="en-US" sz="1600" b="0" i="0" dirty="0">
                <a:solidFill>
                  <a:srgbClr val="E4A176"/>
                </a:solidFill>
                <a:effectLst/>
                <a:latin typeface="poppins" panose="00000500000000000000" pitchFamily="2" charset="-18"/>
              </a:rPr>
              <a:t>Through our programs, IPNA works to disseminate knowledge about kidney disease in children in the areas where care is needed most</a:t>
            </a:r>
            <a:r>
              <a:rPr lang="cs-CZ" sz="1600" b="0" i="0" dirty="0">
                <a:solidFill>
                  <a:srgbClr val="E4A176"/>
                </a:solidFill>
                <a:effectLst/>
                <a:latin typeface="poppins" panose="00000500000000000000" pitchFamily="2" charset="-18"/>
              </a:rPr>
              <a:t>.</a:t>
            </a:r>
            <a:endParaRPr lang="en-US" sz="1600" dirty="0">
              <a:solidFill>
                <a:srgbClr val="E4A176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7E13E6F-6BF9-454D-BDE2-6ED4211C24A1}"/>
              </a:ext>
            </a:extLst>
          </p:cNvPr>
          <p:cNvSpPr txBox="1"/>
          <p:nvPr/>
        </p:nvSpPr>
        <p:spPr>
          <a:xfrm>
            <a:off x="452927" y="555477"/>
            <a:ext cx="10152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pc="6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GREAT CARE FOR LITTLE KIDNEYS. EVERYWHERE.</a:t>
            </a:r>
            <a:endParaRPr lang="en-US" spc="6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14" name="Grafický objekt 13" descr="Skupina lidí  obrys">
            <a:extLst>
              <a:ext uri="{FF2B5EF4-FFF2-40B4-BE49-F238E27FC236}">
                <a16:creationId xmlns:a16="http://schemas.microsoft.com/office/drawing/2014/main" id="{EC685353-BB02-42EE-A14C-9980CA184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247" y="1569415"/>
            <a:ext cx="914400" cy="914400"/>
          </a:xfrm>
          <a:prstGeom prst="rect">
            <a:avLst/>
          </a:prstGeom>
        </p:spPr>
      </p:pic>
      <p:pic>
        <p:nvPicPr>
          <p:cNvPr id="18" name="Grafický objekt 17" descr="Svět obrys">
            <a:extLst>
              <a:ext uri="{FF2B5EF4-FFF2-40B4-BE49-F238E27FC236}">
                <a16:creationId xmlns:a16="http://schemas.microsoft.com/office/drawing/2014/main" id="{56EF409F-8DD5-43CC-8CE8-3D378D10D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5576" y="2627153"/>
            <a:ext cx="914400" cy="914400"/>
          </a:xfrm>
          <a:prstGeom prst="rect">
            <a:avLst/>
          </a:prstGeom>
        </p:spPr>
      </p:pic>
      <p:sp>
        <p:nvSpPr>
          <p:cNvPr id="22" name="Nadpis 1">
            <a:extLst>
              <a:ext uri="{FF2B5EF4-FFF2-40B4-BE49-F238E27FC236}">
                <a16:creationId xmlns:a16="http://schemas.microsoft.com/office/drawing/2014/main" id="{D7CB6AAF-B129-4444-9EA9-CAF25A2A936F}"/>
              </a:ext>
            </a:extLst>
          </p:cNvPr>
          <p:cNvSpPr txBox="1">
            <a:spLocks/>
          </p:cNvSpPr>
          <p:nvPr/>
        </p:nvSpPr>
        <p:spPr>
          <a:xfrm>
            <a:off x="452927" y="3651069"/>
            <a:ext cx="3159849" cy="6487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2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from</a:t>
            </a:r>
            <a:r>
              <a:rPr lang="cs-CZ" sz="2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122 </a:t>
            </a:r>
            <a:r>
              <a:rPr lang="cs-CZ" sz="2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countries</a:t>
            </a:r>
            <a:b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b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endParaRPr lang="en-US" sz="3000" dirty="0">
              <a:solidFill>
                <a:srgbClr val="E4A176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pic>
        <p:nvPicPr>
          <p:cNvPr id="20" name="Grafický objekt 19" descr="Promoční čepice obrys">
            <a:extLst>
              <a:ext uri="{FF2B5EF4-FFF2-40B4-BE49-F238E27FC236}">
                <a16:creationId xmlns:a16="http://schemas.microsoft.com/office/drawing/2014/main" id="{8CC8980E-CCE3-4F56-A977-717C62F11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8196" y="3831642"/>
            <a:ext cx="914400" cy="914400"/>
          </a:xfrm>
          <a:prstGeom prst="rect">
            <a:avLst/>
          </a:prstGeom>
        </p:spPr>
      </p:pic>
      <p:sp>
        <p:nvSpPr>
          <p:cNvPr id="25" name="Nadpis 1">
            <a:extLst>
              <a:ext uri="{FF2B5EF4-FFF2-40B4-BE49-F238E27FC236}">
                <a16:creationId xmlns:a16="http://schemas.microsoft.com/office/drawing/2014/main" id="{31DBB178-CB22-4099-BE2B-3CE0EDE36738}"/>
              </a:ext>
            </a:extLst>
          </p:cNvPr>
          <p:cNvSpPr txBox="1">
            <a:spLocks/>
          </p:cNvSpPr>
          <p:nvPr/>
        </p:nvSpPr>
        <p:spPr>
          <a:xfrm>
            <a:off x="1752924" y="4708807"/>
            <a:ext cx="4347885" cy="6487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2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260 </a:t>
            </a:r>
            <a:r>
              <a:rPr lang="cs-CZ" sz="2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Fellows</a:t>
            </a:r>
            <a:r>
              <a:rPr lang="cs-CZ" sz="2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cs-CZ" sz="2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trained</a:t>
            </a:r>
            <a:r>
              <a:rPr lang="cs-CZ" sz="2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cs-CZ" sz="2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worldwide</a:t>
            </a:r>
            <a:b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b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endParaRPr lang="en-US" sz="3000" dirty="0">
              <a:solidFill>
                <a:srgbClr val="E4A176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pic>
        <p:nvPicPr>
          <p:cNvPr id="23" name="Grafický objekt 22" descr="Třída se souvislou výplní">
            <a:extLst>
              <a:ext uri="{FF2B5EF4-FFF2-40B4-BE49-F238E27FC236}">
                <a16:creationId xmlns:a16="http://schemas.microsoft.com/office/drawing/2014/main" id="{D8D20CC3-1802-4408-980C-7FEF16B669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8196" y="5150634"/>
            <a:ext cx="914400" cy="914400"/>
          </a:xfrm>
          <a:prstGeom prst="rect">
            <a:avLst/>
          </a:prstGeom>
        </p:spPr>
      </p:pic>
      <p:sp>
        <p:nvSpPr>
          <p:cNvPr id="28" name="Nadpis 1">
            <a:extLst>
              <a:ext uri="{FF2B5EF4-FFF2-40B4-BE49-F238E27FC236}">
                <a16:creationId xmlns:a16="http://schemas.microsoft.com/office/drawing/2014/main" id="{3D1C8783-0879-416F-B2AE-F9DF6C616595}"/>
              </a:ext>
            </a:extLst>
          </p:cNvPr>
          <p:cNvSpPr txBox="1">
            <a:spLocks/>
          </p:cNvSpPr>
          <p:nvPr/>
        </p:nvSpPr>
        <p:spPr>
          <a:xfrm>
            <a:off x="1752924" y="6050370"/>
            <a:ext cx="5208497" cy="6487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2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186 </a:t>
            </a:r>
            <a:r>
              <a:rPr lang="cs-CZ" sz="2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Teaching</a:t>
            </a:r>
            <a:r>
              <a:rPr lang="cs-CZ" sz="2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cs-CZ" sz="2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Courses</a:t>
            </a:r>
            <a:r>
              <a:rPr lang="cs-CZ" sz="2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in 59 </a:t>
            </a:r>
            <a:r>
              <a:rPr lang="cs-CZ" sz="2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countries</a:t>
            </a:r>
            <a:b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b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endParaRPr lang="en-US" sz="3000" dirty="0">
              <a:solidFill>
                <a:srgbClr val="E4A176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3593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70744C-769B-4F3C-9A45-48EF1D76C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3607" y="3138370"/>
            <a:ext cx="5632624" cy="110761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3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Fellowship</a:t>
            </a:r>
            <a: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Program</a:t>
            </a:r>
            <a:b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r>
              <a:rPr lang="cs-CZ" sz="3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Sister</a:t>
            </a:r>
            <a: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cs-CZ" sz="3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Renal</a:t>
            </a:r>
            <a: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cs-CZ" sz="3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Centers</a:t>
            </a:r>
            <a: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Program</a:t>
            </a:r>
            <a:b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r>
              <a:rPr lang="cs-CZ" sz="3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Teaching</a:t>
            </a:r>
            <a: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cs-CZ" sz="3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Courses</a:t>
            </a:r>
            <a:b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Junior Master </a:t>
            </a:r>
            <a:r>
              <a:rPr lang="cs-CZ" sz="3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Classes</a:t>
            </a:r>
            <a:b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r>
              <a:rPr lang="cs-CZ" sz="3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Webinars</a:t>
            </a:r>
            <a:b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</a:br>
            <a: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IPNA </a:t>
            </a:r>
            <a:r>
              <a:rPr lang="cs-CZ" sz="3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Mentorship</a:t>
            </a:r>
            <a: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Program</a:t>
            </a:r>
            <a:endParaRPr lang="en-US" sz="3000" dirty="0">
              <a:solidFill>
                <a:srgbClr val="E4A176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pic>
        <p:nvPicPr>
          <p:cNvPr id="4" name="Obrázek 3" descr="Obsah obrázku osoba, dítě, interiér, malé&#10;&#10;Popis byl vytvořen automaticky">
            <a:extLst>
              <a:ext uri="{FF2B5EF4-FFF2-40B4-BE49-F238E27FC236}">
                <a16:creationId xmlns:a16="http://schemas.microsoft.com/office/drawing/2014/main" id="{5DD8127C-B0D9-440A-AE57-45DF69F35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" b="5626"/>
          <a:stretch/>
        </p:blipFill>
        <p:spPr>
          <a:xfrm>
            <a:off x="347120" y="0"/>
            <a:ext cx="4844001" cy="68580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E6320F6E-C6AC-4004-9856-C264095F72F4}"/>
              </a:ext>
            </a:extLst>
          </p:cNvPr>
          <p:cNvSpPr/>
          <p:nvPr/>
        </p:nvSpPr>
        <p:spPr>
          <a:xfrm>
            <a:off x="0" y="450850"/>
            <a:ext cx="11112500" cy="533400"/>
          </a:xfrm>
          <a:prstGeom prst="rect">
            <a:avLst/>
          </a:prstGeom>
          <a:solidFill>
            <a:srgbClr val="004A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CB543AD-89F2-49E3-A50D-89C571B9DEF8}"/>
              </a:ext>
            </a:extLst>
          </p:cNvPr>
          <p:cNvSpPr/>
          <p:nvPr/>
        </p:nvSpPr>
        <p:spPr>
          <a:xfrm>
            <a:off x="11264900" y="453006"/>
            <a:ext cx="927100" cy="533400"/>
          </a:xfrm>
          <a:prstGeom prst="rect">
            <a:avLst/>
          </a:prstGeom>
          <a:solidFill>
            <a:srgbClr val="C391DF"/>
          </a:solidFill>
          <a:ln>
            <a:solidFill>
              <a:srgbClr val="C39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B863635-9856-4599-8964-2998BD4CB922}"/>
              </a:ext>
            </a:extLst>
          </p:cNvPr>
          <p:cNvSpPr txBox="1"/>
          <p:nvPr/>
        </p:nvSpPr>
        <p:spPr>
          <a:xfrm>
            <a:off x="5803607" y="4598576"/>
            <a:ext cx="61016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cs-CZ" sz="1600" dirty="0" err="1">
                <a:solidFill>
                  <a:srgbClr val="C391DF"/>
                </a:solidFill>
                <a:latin typeface="Vulf Sans" panose="04040406060303040305" pitchFamily="82" charset="-18"/>
              </a:rPr>
              <a:t>Thank</a:t>
            </a:r>
            <a:r>
              <a:rPr lang="cs-CZ" sz="1600" dirty="0">
                <a:solidFill>
                  <a:srgbClr val="C391DF"/>
                </a:solidFill>
                <a:latin typeface="Vulf Sans" panose="04040406060303040305" pitchFamily="82" charset="-18"/>
              </a:rPr>
              <a:t> </a:t>
            </a:r>
            <a:r>
              <a:rPr lang="cs-CZ" sz="1600" dirty="0" err="1">
                <a:solidFill>
                  <a:srgbClr val="C391DF"/>
                </a:solidFill>
                <a:latin typeface="Vulf Sans" panose="04040406060303040305" pitchFamily="82" charset="-18"/>
              </a:rPr>
              <a:t>you</a:t>
            </a:r>
            <a:r>
              <a:rPr lang="cs-CZ" sz="1600" dirty="0">
                <a:solidFill>
                  <a:srgbClr val="C391DF"/>
                </a:solidFill>
                <a:latin typeface="Vulf Sans" panose="04040406060303040305" pitchFamily="82" charset="-18"/>
              </a:rPr>
              <a:t> </a:t>
            </a:r>
            <a:r>
              <a:rPr lang="cs-CZ" sz="1600" dirty="0" err="1">
                <a:solidFill>
                  <a:srgbClr val="C391DF"/>
                </a:solidFill>
                <a:latin typeface="Vulf Sans" panose="04040406060303040305" pitchFamily="82" charset="-18"/>
              </a:rPr>
              <a:t>for</a:t>
            </a:r>
            <a:r>
              <a:rPr lang="cs-CZ" sz="1600" dirty="0">
                <a:solidFill>
                  <a:srgbClr val="C391DF"/>
                </a:solidFill>
                <a:latin typeface="Vulf Sans" panose="04040406060303040305" pitchFamily="82" charset="-18"/>
              </a:rPr>
              <a:t> </a:t>
            </a:r>
            <a:r>
              <a:rPr lang="cs-CZ" sz="1600" dirty="0" err="1">
                <a:solidFill>
                  <a:srgbClr val="C391DF"/>
                </a:solidFill>
                <a:latin typeface="Vulf Sans" panose="04040406060303040305" pitchFamily="82" charset="-18"/>
              </a:rPr>
              <a:t>being</a:t>
            </a:r>
            <a:r>
              <a:rPr lang="cs-CZ" sz="1600" dirty="0">
                <a:solidFill>
                  <a:srgbClr val="C391DF"/>
                </a:solidFill>
                <a:latin typeface="Vulf Sans" panose="04040406060303040305" pitchFamily="82" charset="-18"/>
              </a:rPr>
              <a:t> a part of our </a:t>
            </a:r>
            <a:r>
              <a:rPr lang="cs-CZ" sz="1600" dirty="0" err="1">
                <a:solidFill>
                  <a:srgbClr val="C391DF"/>
                </a:solidFill>
                <a:latin typeface="Vulf Sans" panose="04040406060303040305" pitchFamily="82" charset="-18"/>
              </a:rPr>
              <a:t>efforts</a:t>
            </a:r>
            <a:r>
              <a:rPr lang="cs-CZ" sz="1600" dirty="0">
                <a:solidFill>
                  <a:srgbClr val="C391DF"/>
                </a:solidFill>
                <a:latin typeface="Vulf Sans" panose="04040406060303040305" pitchFamily="82" charset="-18"/>
              </a:rPr>
              <a:t> as IPNA </a:t>
            </a:r>
            <a:r>
              <a:rPr lang="cs-CZ" sz="1600" dirty="0" err="1">
                <a:solidFill>
                  <a:srgbClr val="C391DF"/>
                </a:solidFill>
                <a:latin typeface="Vulf Sans" panose="04040406060303040305" pitchFamily="82" charset="-18"/>
              </a:rPr>
              <a:t>member</a:t>
            </a:r>
            <a:r>
              <a:rPr lang="cs-CZ" sz="1600" dirty="0">
                <a:solidFill>
                  <a:srgbClr val="C391DF"/>
                </a:solidFill>
                <a:latin typeface="Vulf Sans" panose="04040406060303040305" pitchFamily="82" charset="-18"/>
              </a:rPr>
              <a:t>. </a:t>
            </a:r>
            <a:endParaRPr lang="en-US" sz="1600" dirty="0">
              <a:solidFill>
                <a:srgbClr val="C391DF"/>
              </a:solidFill>
              <a:latin typeface="Vulf Sans" panose="04040406060303040305" pitchFamily="82" charset="-18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7E13E6F-6BF9-454D-BDE2-6ED4211C24A1}"/>
              </a:ext>
            </a:extLst>
          </p:cNvPr>
          <p:cNvSpPr txBox="1"/>
          <p:nvPr/>
        </p:nvSpPr>
        <p:spPr>
          <a:xfrm>
            <a:off x="452927" y="555477"/>
            <a:ext cx="10152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pc="6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IPNA PROFESSIONAL EDUCATION</a:t>
            </a:r>
            <a:endParaRPr lang="en-US" spc="6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96AE941-974A-4119-A6C7-7B38B9F13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95" y="6094442"/>
            <a:ext cx="5298540" cy="62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41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70744C-769B-4F3C-9A45-48EF1D76C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3607" y="1461971"/>
            <a:ext cx="5632624" cy="110761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IPNA </a:t>
            </a:r>
            <a:r>
              <a:rPr lang="cs-CZ" sz="3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Clinical</a:t>
            </a:r>
            <a: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cs-CZ" sz="3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Practice</a:t>
            </a:r>
            <a:r>
              <a:rPr lang="cs-CZ" sz="3000" dirty="0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 </a:t>
            </a:r>
            <a:r>
              <a:rPr lang="cs-CZ" sz="3000" dirty="0" err="1">
                <a:solidFill>
                  <a:srgbClr val="004AB8"/>
                </a:solidFill>
                <a:latin typeface="Vulf Sans" panose="04040406060303040305" pitchFamily="82" charset="-18"/>
                <a:cs typeface="Poppins" panose="00000500000000000000" pitchFamily="2" charset="-18"/>
              </a:rPr>
              <a:t>Webinars</a:t>
            </a:r>
            <a:endParaRPr lang="en-US" sz="3000" dirty="0">
              <a:solidFill>
                <a:srgbClr val="E4A176"/>
              </a:solidFill>
              <a:latin typeface="Vulf Sans" panose="04040406060303040305" pitchFamily="82" charset="-18"/>
              <a:cs typeface="Poppins" panose="00000500000000000000" pitchFamily="2" charset="-18"/>
            </a:endParaRPr>
          </a:p>
        </p:txBody>
      </p:sp>
      <p:pic>
        <p:nvPicPr>
          <p:cNvPr id="4" name="Obrázek 3" descr="Obsah obrázku text, přenosný počítač, elektronika, počítač&#10;&#10;Popis byl vytvořen automaticky">
            <a:extLst>
              <a:ext uri="{FF2B5EF4-FFF2-40B4-BE49-F238E27FC236}">
                <a16:creationId xmlns:a16="http://schemas.microsoft.com/office/drawing/2014/main" id="{A5C60A81-B01A-4479-BB41-4C9F6D6CA7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2" t="1595" r="30094" b="2546"/>
          <a:stretch/>
        </p:blipFill>
        <p:spPr>
          <a:xfrm>
            <a:off x="355064" y="0"/>
            <a:ext cx="4941374" cy="68580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E6320F6E-C6AC-4004-9856-C264095F72F4}"/>
              </a:ext>
            </a:extLst>
          </p:cNvPr>
          <p:cNvSpPr/>
          <p:nvPr/>
        </p:nvSpPr>
        <p:spPr>
          <a:xfrm>
            <a:off x="0" y="450850"/>
            <a:ext cx="11112500" cy="533400"/>
          </a:xfrm>
          <a:prstGeom prst="rect">
            <a:avLst/>
          </a:prstGeom>
          <a:solidFill>
            <a:srgbClr val="004A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CB543AD-89F2-49E3-A50D-89C571B9DEF8}"/>
              </a:ext>
            </a:extLst>
          </p:cNvPr>
          <p:cNvSpPr/>
          <p:nvPr/>
        </p:nvSpPr>
        <p:spPr>
          <a:xfrm>
            <a:off x="11264900" y="453006"/>
            <a:ext cx="927100" cy="533400"/>
          </a:xfrm>
          <a:prstGeom prst="rect">
            <a:avLst/>
          </a:prstGeom>
          <a:solidFill>
            <a:srgbClr val="C391DF"/>
          </a:solidFill>
          <a:ln>
            <a:solidFill>
              <a:srgbClr val="C39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B863635-9856-4599-8964-2998BD4CB922}"/>
              </a:ext>
            </a:extLst>
          </p:cNvPr>
          <p:cNvSpPr txBox="1"/>
          <p:nvPr/>
        </p:nvSpPr>
        <p:spPr>
          <a:xfrm>
            <a:off x="5803607" y="2792713"/>
            <a:ext cx="610169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cs-CZ" sz="2000" dirty="0" err="1">
                <a:solidFill>
                  <a:srgbClr val="C391DF"/>
                </a:solidFill>
                <a:latin typeface="Vulf Sans" panose="04040406060303040305" pitchFamily="82" charset="-18"/>
              </a:rPr>
              <a:t>Each</a:t>
            </a:r>
            <a:r>
              <a:rPr lang="cs-CZ" sz="2000" dirty="0">
                <a:solidFill>
                  <a:srgbClr val="C391DF"/>
                </a:solidFill>
                <a:latin typeface="Vulf Sans" panose="04040406060303040305" pitchFamily="82" charset="-18"/>
              </a:rPr>
              <a:t> </a:t>
            </a:r>
            <a:r>
              <a:rPr lang="cs-CZ" sz="2000" dirty="0" err="1">
                <a:solidFill>
                  <a:srgbClr val="C391DF"/>
                </a:solidFill>
                <a:latin typeface="Vulf Sans" panose="04040406060303040305" pitchFamily="82" charset="-18"/>
              </a:rPr>
              <a:t>month</a:t>
            </a:r>
            <a:r>
              <a:rPr lang="cs-CZ" sz="2000" dirty="0">
                <a:solidFill>
                  <a:srgbClr val="C391DF"/>
                </a:solidFill>
                <a:latin typeface="Vulf Sans" panose="04040406060303040305" pitchFamily="82" charset="-18"/>
              </a:rPr>
              <a:t> at 4pm CET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cs-CZ" sz="2000" dirty="0" err="1">
                <a:solidFill>
                  <a:srgbClr val="C391DF"/>
                </a:solidFill>
                <a:latin typeface="Vulf Sans" panose="04040406060303040305" pitchFamily="82" charset="-18"/>
              </a:rPr>
              <a:t>Register</a:t>
            </a:r>
            <a:r>
              <a:rPr lang="cs-CZ" sz="2000" dirty="0">
                <a:solidFill>
                  <a:srgbClr val="C391DF"/>
                </a:solidFill>
                <a:latin typeface="Vulf Sans" panose="04040406060303040305" pitchFamily="82" charset="-18"/>
              </a:rPr>
              <a:t> at www.theipna.org</a:t>
            </a:r>
            <a:endParaRPr lang="en-US" sz="2000" dirty="0">
              <a:solidFill>
                <a:srgbClr val="C391DF"/>
              </a:solidFill>
              <a:latin typeface="Vulf Sans" panose="04040406060303040305" pitchFamily="82" charset="-18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7E13E6F-6BF9-454D-BDE2-6ED4211C24A1}"/>
              </a:ext>
            </a:extLst>
          </p:cNvPr>
          <p:cNvSpPr txBox="1"/>
          <p:nvPr/>
        </p:nvSpPr>
        <p:spPr>
          <a:xfrm>
            <a:off x="452927" y="555477"/>
            <a:ext cx="10152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pc="6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IPNA PROFESSIONAL EDUCATION</a:t>
            </a:r>
            <a:endParaRPr lang="en-US" spc="6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66020F7-E4F5-4379-BF41-56478C5EB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2" y="6094442"/>
            <a:ext cx="5298540" cy="62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2134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153</Words>
  <Application>Microsoft Office PowerPoint</Application>
  <PresentationFormat>Širokoúhlá obrazovka</PresentationFormat>
  <Paragraphs>18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poppins</vt:lpstr>
      <vt:lpstr>poppins</vt:lpstr>
      <vt:lpstr>Vulf Sans</vt:lpstr>
      <vt:lpstr>Motiv Office</vt:lpstr>
      <vt:lpstr>Optimal care for all children with kidney disease.</vt:lpstr>
      <vt:lpstr>1,993 members  </vt:lpstr>
      <vt:lpstr>Fellowship Program Sister Renal Centers Program Teaching Courses Junior Master Classes Webinars IPNA Mentorship Program</vt:lpstr>
      <vt:lpstr>IPNA Clinical Practice Webinars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 CARE  FOR ALL CHILDREN  WITH KIDNEY DISEASE.</dc:title>
  <dc:creator>Lucie Semanská</dc:creator>
  <cp:lastModifiedBy>Lucie Semanská</cp:lastModifiedBy>
  <cp:revision>26</cp:revision>
  <dcterms:created xsi:type="dcterms:W3CDTF">2019-07-17T10:59:39Z</dcterms:created>
  <dcterms:modified xsi:type="dcterms:W3CDTF">2022-08-15T13:33:29Z</dcterms:modified>
</cp:coreProperties>
</file>